
<file path=[Content_Types].xml><?xml version="1.0" encoding="utf-8"?>
<Types xmlns="http://schemas.openxmlformats.org/package/2006/content-types">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68" r:id="rId5"/>
    <p:sldId id="267" r:id="rId6"/>
    <p:sldId id="260" r:id="rId7"/>
    <p:sldId id="261" r:id="rId8"/>
    <p:sldId id="262" r:id="rId9"/>
    <p:sldId id="263" r:id="rId10"/>
    <p:sldId id="264" r:id="rId11"/>
    <p:sldId id="266"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811DCA-7CB8-F549-9480-5696BCA2C664}" v="1" dt="2024-03-03T07:23:05.5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53"/>
    <p:restoredTop sz="94610"/>
  </p:normalViewPr>
  <p:slideViewPr>
    <p:cSldViewPr snapToGrid="0" snapToObjects="1">
      <p:cViewPr>
        <p:scale>
          <a:sx n="69" d="100"/>
          <a:sy n="69" d="100"/>
        </p:scale>
        <p:origin x="504" y="11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6773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760413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hyperlink" Target="https://gamma.app" TargetMode="External"/><Relationship Id="rId5" Type="http://schemas.openxmlformats.org/officeDocument/2006/relationships/image" Target="../media/image16.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png"/><Relationship Id="rId7" Type="http://schemas.openxmlformats.org/officeDocument/2006/relationships/hyperlink" Target="https://gamma.app"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png"/><Relationship Id="rId7" Type="http://schemas.openxmlformats.org/officeDocument/2006/relationships/hyperlink" Target="https://gamma.app"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6" name="Text 3"/>
          <p:cNvSpPr/>
          <p:nvPr/>
        </p:nvSpPr>
        <p:spPr>
          <a:xfrm>
            <a:off x="3872865" y="3042285"/>
            <a:ext cx="6884432" cy="833199"/>
          </a:xfrm>
          <a:prstGeom prst="rect">
            <a:avLst/>
          </a:prstGeom>
          <a:noFill/>
          <a:ln/>
        </p:spPr>
        <p:txBody>
          <a:bodyPr wrap="none" rtlCol="0" anchor="t"/>
          <a:lstStyle/>
          <a:p>
            <a:pPr marL="0" indent="0" algn="ctr">
              <a:lnSpc>
                <a:spcPts val="6561"/>
              </a:lnSpc>
              <a:buNone/>
            </a:pPr>
            <a:r>
              <a:rPr lang="en-US" sz="5249" b="1" i="1" dirty="0">
                <a:solidFill>
                  <a:srgbClr val="FFFFFF"/>
                </a:solidFill>
                <a:latin typeface="Syne" pitchFamily="34" charset="0"/>
                <a:ea typeface="Syne" pitchFamily="34" charset="-122"/>
                <a:cs typeface="Syne" pitchFamily="34" charset="-120"/>
              </a:rPr>
              <a:t>C.AI.R.A Education</a:t>
            </a:r>
            <a:endParaRPr lang="en-US" sz="5249" i="1" dirty="0"/>
          </a:p>
        </p:txBody>
      </p:sp>
      <p:sp>
        <p:nvSpPr>
          <p:cNvPr id="7" name="Text 4"/>
          <p:cNvSpPr/>
          <p:nvPr/>
        </p:nvSpPr>
        <p:spPr>
          <a:xfrm>
            <a:off x="1041321" y="4208740"/>
            <a:ext cx="12547640" cy="444341"/>
          </a:xfrm>
          <a:prstGeom prst="rect">
            <a:avLst/>
          </a:prstGeom>
          <a:noFill/>
          <a:ln/>
        </p:spPr>
        <p:txBody>
          <a:bodyPr wrap="none" rtlCol="0" anchor="t"/>
          <a:lstStyle/>
          <a:p>
            <a:pPr marL="0" indent="0" algn="ctr">
              <a:lnSpc>
                <a:spcPts val="3499"/>
              </a:lnSpc>
              <a:buNone/>
            </a:pPr>
            <a:r>
              <a:rPr lang="en-US" sz="2800" b="1" u="sng" dirty="0">
                <a:solidFill>
                  <a:srgbClr val="D9E1FF"/>
                </a:solidFill>
                <a:latin typeface="Arimo" pitchFamily="34" charset="0"/>
                <a:ea typeface="Arimo" pitchFamily="34" charset="-122"/>
                <a:cs typeface="Arimo" pitchFamily="34" charset="-120"/>
              </a:rPr>
              <a:t>InnovAIte Hackathon</a:t>
            </a:r>
            <a:endParaRPr lang="en-US" sz="2800" dirty="0"/>
          </a:p>
        </p:txBody>
      </p:sp>
      <p:sp>
        <p:nvSpPr>
          <p:cNvPr id="8" name="Text 5"/>
          <p:cNvSpPr/>
          <p:nvPr/>
        </p:nvSpPr>
        <p:spPr>
          <a:xfrm>
            <a:off x="1041321" y="5059382"/>
            <a:ext cx="12547640" cy="284321"/>
          </a:xfrm>
          <a:prstGeom prst="rect">
            <a:avLst/>
          </a:prstGeom>
          <a:noFill/>
          <a:ln/>
        </p:spPr>
        <p:txBody>
          <a:bodyPr wrap="none" rtlCol="0" anchor="t"/>
          <a:lstStyle/>
          <a:p>
            <a:pPr marL="0" indent="0" algn="ctr">
              <a:lnSpc>
                <a:spcPts val="2239"/>
              </a:lnSpc>
              <a:buNone/>
            </a:pPr>
            <a:r>
              <a:rPr lang="en-US" sz="2000" b="1" dirty="0">
                <a:solidFill>
                  <a:srgbClr val="D9E1FF"/>
                </a:solidFill>
                <a:latin typeface="Arimo" pitchFamily="34" charset="0"/>
                <a:ea typeface="Arimo" pitchFamily="34" charset="-122"/>
                <a:cs typeface="Arimo" pitchFamily="34" charset="-120"/>
              </a:rPr>
              <a:t>A Gateway For Frictionless learning</a:t>
            </a:r>
          </a:p>
          <a:p>
            <a:pPr marL="0" indent="0" algn="ctr">
              <a:lnSpc>
                <a:spcPts val="2239"/>
              </a:lnSpc>
              <a:buNone/>
            </a:pPr>
            <a:endParaRPr lang="en-US" sz="2000" b="1" dirty="0">
              <a:solidFill>
                <a:srgbClr val="D9E1FF"/>
              </a:solidFill>
              <a:latin typeface="Arimo" pitchFamily="34" charset="0"/>
              <a:ea typeface="Arimo" pitchFamily="34" charset="-122"/>
              <a:cs typeface="Arimo" pitchFamily="34" charset="-120"/>
            </a:endParaRPr>
          </a:p>
          <a:p>
            <a:pPr marL="0" indent="0" algn="ctr">
              <a:lnSpc>
                <a:spcPts val="2239"/>
              </a:lnSpc>
              <a:buNone/>
            </a:pPr>
            <a:endParaRPr lang="en-US" sz="2000" b="1" dirty="0">
              <a:solidFill>
                <a:srgbClr val="D9E1FF"/>
              </a:solidFill>
              <a:latin typeface="Arimo" pitchFamily="34" charset="0"/>
              <a:ea typeface="Arimo" pitchFamily="34" charset="-122"/>
            </a:endParaRPr>
          </a:p>
          <a:p>
            <a:pPr marL="0" indent="0" algn="ctr">
              <a:lnSpc>
                <a:spcPts val="2239"/>
              </a:lnSpc>
              <a:buNone/>
            </a:pPr>
            <a:r>
              <a:rPr lang="en-US" sz="2400" b="1" dirty="0">
                <a:solidFill>
                  <a:srgbClr val="D9E1FF"/>
                </a:solidFill>
                <a:latin typeface="Arimo" pitchFamily="34" charset="0"/>
                <a:ea typeface="Arimo" pitchFamily="34" charset="-122"/>
              </a:rPr>
              <a:t>Presented by- Jiya, Adrian and Advik</a:t>
            </a:r>
            <a:endParaRPr lang="en-US" sz="2400" b="1" dirty="0"/>
          </a:p>
        </p:txBody>
      </p:sp>
      <p:pic>
        <p:nvPicPr>
          <p:cNvPr id="9"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
        <p:nvSpPr>
          <p:cNvPr id="11" name="TextBox 10">
            <a:extLst>
              <a:ext uri="{FF2B5EF4-FFF2-40B4-BE49-F238E27FC236}">
                <a16:creationId xmlns:a16="http://schemas.microsoft.com/office/drawing/2014/main" id="{A9BC3B5B-0322-EC56-C653-B3835CD63FDC}"/>
              </a:ext>
            </a:extLst>
          </p:cNvPr>
          <p:cNvSpPr txBox="1"/>
          <p:nvPr/>
        </p:nvSpPr>
        <p:spPr>
          <a:xfrm>
            <a:off x="3657600" y="3930134"/>
            <a:ext cx="7315200" cy="369332"/>
          </a:xfrm>
          <a:prstGeom prst="rect">
            <a:avLst/>
          </a:prstGeom>
          <a:noFill/>
        </p:spPr>
        <p:txBody>
          <a:bodyPr wrap="square">
            <a:spAutoFit/>
          </a:bodyPr>
          <a:lstStyle/>
          <a:p>
            <a:endParaRPr lang="en-GB" dirty="0"/>
          </a:p>
        </p:txBody>
      </p:sp>
      <p:sp>
        <p:nvSpPr>
          <p:cNvPr id="15" name="TextBox 14">
            <a:extLst>
              <a:ext uri="{FF2B5EF4-FFF2-40B4-BE49-F238E27FC236}">
                <a16:creationId xmlns:a16="http://schemas.microsoft.com/office/drawing/2014/main" id="{5AA6E183-69BF-B621-8EBE-03F7D609FB45}"/>
              </a:ext>
            </a:extLst>
          </p:cNvPr>
          <p:cNvSpPr txBox="1"/>
          <p:nvPr/>
        </p:nvSpPr>
        <p:spPr>
          <a:xfrm>
            <a:off x="3657600" y="3930134"/>
            <a:ext cx="7315200" cy="369332"/>
          </a:xfrm>
          <a:prstGeom prst="rect">
            <a:avLst/>
          </a:prstGeom>
          <a:noFill/>
        </p:spPr>
        <p:txBody>
          <a:bodyPr wrap="square">
            <a:spAutoFit/>
          </a:bodyPr>
          <a:lstStyle/>
          <a:p>
            <a:endParaRPr 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5"/>
          <a:stretch>
            <a:fillRect/>
          </a:stretch>
        </p:blipFill>
        <p:spPr>
          <a:xfrm>
            <a:off x="-60" y="91440"/>
            <a:ext cx="14630400" cy="8229600"/>
          </a:xfrm>
          <a:prstGeom prst="rect">
            <a:avLst/>
          </a:prstGeom>
        </p:spPr>
      </p:pic>
      <p:sp>
        <p:nvSpPr>
          <p:cNvPr id="6" name="Text 3"/>
          <p:cNvSpPr/>
          <p:nvPr/>
        </p:nvSpPr>
        <p:spPr>
          <a:xfrm>
            <a:off x="2215544" y="1156482"/>
            <a:ext cx="6512481" cy="616148"/>
          </a:xfrm>
          <a:prstGeom prst="rect">
            <a:avLst/>
          </a:prstGeom>
          <a:noFill/>
          <a:ln/>
        </p:spPr>
        <p:txBody>
          <a:bodyPr wrap="none" rtlCol="0" anchor="t"/>
          <a:lstStyle/>
          <a:p>
            <a:pPr marL="0" indent="0">
              <a:lnSpc>
                <a:spcPts val="4852"/>
              </a:lnSpc>
              <a:buNone/>
            </a:pPr>
            <a:r>
              <a:rPr lang="en-US" sz="3882" b="1" i="1" dirty="0">
                <a:solidFill>
                  <a:srgbClr val="FFFFFF"/>
                </a:solidFill>
                <a:latin typeface="Syne" pitchFamily="34" charset="0"/>
                <a:ea typeface="Syne" pitchFamily="34" charset="-122"/>
                <a:cs typeface="Syne" pitchFamily="34" charset="-120"/>
              </a:rPr>
              <a:t>Our Vision for the Future</a:t>
            </a:r>
            <a:endParaRPr lang="en-US" sz="3882" i="1" dirty="0"/>
          </a:p>
        </p:txBody>
      </p:sp>
      <p:sp>
        <p:nvSpPr>
          <p:cNvPr id="8" name="Text 4"/>
          <p:cNvSpPr/>
          <p:nvPr/>
        </p:nvSpPr>
        <p:spPr>
          <a:xfrm>
            <a:off x="6082784" y="6630233"/>
            <a:ext cx="2464713" cy="308015"/>
          </a:xfrm>
          <a:prstGeom prst="rect">
            <a:avLst/>
          </a:prstGeom>
          <a:noFill/>
          <a:ln/>
        </p:spPr>
        <p:txBody>
          <a:bodyPr wrap="none" rtlCol="0" anchor="t"/>
          <a:lstStyle/>
          <a:p>
            <a:pPr marL="0" indent="0" algn="ctr">
              <a:lnSpc>
                <a:spcPts val="2426"/>
              </a:lnSpc>
              <a:buNone/>
            </a:pPr>
            <a:endParaRPr lang="en-US" sz="1941" dirty="0"/>
          </a:p>
        </p:txBody>
      </p:sp>
      <p:sp>
        <p:nvSpPr>
          <p:cNvPr id="9" name="Text 5"/>
          <p:cNvSpPr/>
          <p:nvPr/>
        </p:nvSpPr>
        <p:spPr>
          <a:xfrm>
            <a:off x="972395" y="2126424"/>
            <a:ext cx="7755630" cy="5135230"/>
          </a:xfrm>
          <a:prstGeom prst="rect">
            <a:avLst/>
          </a:prstGeom>
          <a:noFill/>
          <a:ln/>
        </p:spPr>
        <p:txBody>
          <a:bodyPr wrap="square" rtlCol="0" anchor="t"/>
          <a:lstStyle/>
          <a:p>
            <a:pPr marL="0" indent="0" algn="ctr">
              <a:lnSpc>
                <a:spcPct val="150000"/>
              </a:lnSpc>
              <a:buNone/>
            </a:pPr>
            <a:r>
              <a:rPr lang="en-US" sz="2400" dirty="0">
                <a:solidFill>
                  <a:srgbClr val="D9E1FF"/>
                </a:solidFill>
                <a:latin typeface="Arimo" pitchFamily="34" charset="0"/>
                <a:ea typeface="Arimo" pitchFamily="34" charset="-122"/>
                <a:cs typeface="Arimo" pitchFamily="34" charset="-120"/>
              </a:rPr>
              <a:t>In the next 5-10 years, we envision C.AI.R.A Education becoming a global leader in educational technology, revolutionizing the way students learn and educators teach through cutting-edge innovations.  We want to add a section that helps students as well, where they can view missed lessons in a more fun and interesting way. We will also be adding a chatbot that can answer any questions that the student might have. This will also help parents track student progress and get real time advice from the teacher. </a:t>
            </a:r>
            <a:endParaRPr lang="en-US" sz="2400" dirty="0"/>
          </a:p>
        </p:txBody>
      </p:sp>
      <p:pic>
        <p:nvPicPr>
          <p:cNvPr id="10" name="Image 2"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pic>
        <p:nvPicPr>
          <p:cNvPr id="11" name="Screen Recording 2024-03-03 at 11.10.04.mov">
            <a:hlinkClick r:id="" action="ppaction://media"/>
            <a:extLst>
              <a:ext uri="{FF2B5EF4-FFF2-40B4-BE49-F238E27FC236}">
                <a16:creationId xmlns:a16="http://schemas.microsoft.com/office/drawing/2014/main" id="{A06FFEB0-DFE3-D02E-E9BC-FE6DDC22E5FF}"/>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9700419" y="542330"/>
            <a:ext cx="3182382" cy="70471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516"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6" name="Text 3"/>
          <p:cNvSpPr/>
          <p:nvPr/>
        </p:nvSpPr>
        <p:spPr>
          <a:xfrm>
            <a:off x="1041321" y="2942868"/>
            <a:ext cx="8219837" cy="694373"/>
          </a:xfrm>
          <a:prstGeom prst="rect">
            <a:avLst/>
          </a:prstGeom>
          <a:noFill/>
          <a:ln/>
        </p:spPr>
        <p:txBody>
          <a:bodyPr wrap="none" rtlCol="0" anchor="t"/>
          <a:lstStyle/>
          <a:p>
            <a:pPr marL="0" indent="0">
              <a:lnSpc>
                <a:spcPts val="5468"/>
              </a:lnSpc>
              <a:buNone/>
            </a:pPr>
            <a:r>
              <a:rPr lang="en-US" sz="4374" b="1" i="1" dirty="0">
                <a:solidFill>
                  <a:srgbClr val="FFFFFF"/>
                </a:solidFill>
                <a:latin typeface="Syne" pitchFamily="34" charset="0"/>
                <a:ea typeface="Syne" pitchFamily="34" charset="-122"/>
                <a:cs typeface="Syne" pitchFamily="34" charset="-120"/>
              </a:rPr>
              <a:t>Thank You for Your Support</a:t>
            </a:r>
            <a:endParaRPr lang="en-US" sz="4374" i="1" dirty="0"/>
          </a:p>
        </p:txBody>
      </p:sp>
      <p:sp>
        <p:nvSpPr>
          <p:cNvPr id="7" name="Text 4"/>
          <p:cNvSpPr/>
          <p:nvPr/>
        </p:nvSpPr>
        <p:spPr>
          <a:xfrm>
            <a:off x="1041321" y="3970496"/>
            <a:ext cx="12547640" cy="710803"/>
          </a:xfrm>
          <a:prstGeom prst="rect">
            <a:avLst/>
          </a:prstGeom>
          <a:noFill/>
          <a:ln/>
        </p:spPr>
        <p:txBody>
          <a:bodyPr wrap="square" rtlCol="0" anchor="t"/>
          <a:lstStyle/>
          <a:p>
            <a:pPr marL="0" indent="0">
              <a:lnSpc>
                <a:spcPts val="2799"/>
              </a:lnSpc>
              <a:buNone/>
            </a:pPr>
            <a:r>
              <a:rPr lang="en-US" sz="2000" dirty="0">
                <a:solidFill>
                  <a:srgbClr val="D9E1FF"/>
                </a:solidFill>
                <a:latin typeface="Arimo" pitchFamily="34" charset="0"/>
                <a:ea typeface="Arimo" pitchFamily="34" charset="-122"/>
                <a:cs typeface="Arimo" pitchFamily="34" charset="-120"/>
              </a:rPr>
              <a:t>We would like to express our deepest gratitude for your continued support and interest in our mission to revolutionize education. With your help, we are making a positive impact on students' lives.</a:t>
            </a:r>
            <a:endParaRPr lang="en-US" sz="2000" dirty="0"/>
          </a:p>
        </p:txBody>
      </p:sp>
      <p:sp>
        <p:nvSpPr>
          <p:cNvPr id="8" name="Text 5"/>
          <p:cNvSpPr/>
          <p:nvPr/>
        </p:nvSpPr>
        <p:spPr>
          <a:xfrm>
            <a:off x="1041321" y="4931212"/>
            <a:ext cx="12547640" cy="355402"/>
          </a:xfrm>
          <a:prstGeom prst="rect">
            <a:avLst/>
          </a:prstGeom>
          <a:noFill/>
          <a:ln/>
        </p:spPr>
        <p:txBody>
          <a:bodyPr wrap="none" rtlCol="0" anchor="t"/>
          <a:lstStyle/>
          <a:p>
            <a:pPr marL="0" indent="0">
              <a:lnSpc>
                <a:spcPts val="2799"/>
              </a:lnSpc>
              <a:buNone/>
            </a:pPr>
            <a:r>
              <a:rPr lang="en-US" sz="2000" b="1" dirty="0">
                <a:solidFill>
                  <a:srgbClr val="D9E1FF"/>
                </a:solidFill>
                <a:latin typeface="Arimo" pitchFamily="34" charset="0"/>
                <a:ea typeface="Arimo" pitchFamily="34" charset="-122"/>
                <a:cs typeface="Arimo" pitchFamily="34" charset="-120"/>
              </a:rPr>
              <a:t>Thank you once again for being a part of our journey!</a:t>
            </a:r>
            <a:endParaRPr lang="en-US" sz="2000" b="1" dirty="0"/>
          </a:p>
        </p:txBody>
      </p:sp>
      <p:pic>
        <p:nvPicPr>
          <p:cNvPr id="9"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90799" y="733901"/>
            <a:ext cx="5052655" cy="555427"/>
          </a:xfrm>
          <a:prstGeom prst="rect">
            <a:avLst/>
          </a:prstGeom>
          <a:noFill/>
          <a:ln/>
        </p:spPr>
        <p:txBody>
          <a:bodyPr wrap="none" rtlCol="0" anchor="t"/>
          <a:lstStyle/>
          <a:p>
            <a:pPr marL="0" indent="0">
              <a:lnSpc>
                <a:spcPts val="4374"/>
              </a:lnSpc>
              <a:buNone/>
            </a:pPr>
            <a:r>
              <a:rPr lang="en-US" sz="3499" b="1" i="1" dirty="0">
                <a:solidFill>
                  <a:srgbClr val="FFFFFF"/>
                </a:solidFill>
                <a:latin typeface="Syne" pitchFamily="34" charset="0"/>
                <a:ea typeface="Syne" pitchFamily="34" charset="-122"/>
                <a:cs typeface="Syne" pitchFamily="34" charset="-120"/>
              </a:rPr>
              <a:t>Problem</a:t>
            </a:r>
            <a:r>
              <a:rPr lang="en-US" sz="3499" b="1" dirty="0">
                <a:solidFill>
                  <a:srgbClr val="FFFFFF"/>
                </a:solidFill>
                <a:latin typeface="Syne" pitchFamily="34" charset="0"/>
                <a:ea typeface="Syne" pitchFamily="34" charset="-122"/>
                <a:cs typeface="Syne" pitchFamily="34" charset="-120"/>
              </a:rPr>
              <a:t> </a:t>
            </a:r>
            <a:r>
              <a:rPr lang="en-US" sz="3499" b="1" i="1" dirty="0">
                <a:solidFill>
                  <a:srgbClr val="FFFFFF"/>
                </a:solidFill>
                <a:latin typeface="Syne" pitchFamily="34" charset="0"/>
                <a:ea typeface="Syne" pitchFamily="34" charset="-122"/>
                <a:cs typeface="Syne" pitchFamily="34" charset="-120"/>
              </a:rPr>
              <a:t>Statement</a:t>
            </a:r>
            <a:r>
              <a:rPr lang="en-US" sz="3499" b="1" dirty="0">
                <a:solidFill>
                  <a:srgbClr val="FFFFFF"/>
                </a:solidFill>
                <a:latin typeface="Syne" pitchFamily="34" charset="0"/>
                <a:ea typeface="Syne" pitchFamily="34" charset="-122"/>
                <a:cs typeface="Syne" pitchFamily="34" charset="-120"/>
              </a:rPr>
              <a:t>: </a:t>
            </a:r>
            <a:endParaRPr lang="en-US" sz="3499" dirty="0"/>
          </a:p>
        </p:txBody>
      </p:sp>
      <p:sp>
        <p:nvSpPr>
          <p:cNvPr id="6" name="Text 3"/>
          <p:cNvSpPr/>
          <p:nvPr/>
        </p:nvSpPr>
        <p:spPr>
          <a:xfrm>
            <a:off x="4490799" y="1539240"/>
            <a:ext cx="9306401" cy="355402"/>
          </a:xfrm>
          <a:prstGeom prst="rect">
            <a:avLst/>
          </a:prstGeom>
          <a:noFill/>
          <a:ln/>
        </p:spPr>
        <p:txBody>
          <a:bodyPr wrap="none" rtlCol="0" anchor="t"/>
          <a:lstStyle/>
          <a:p>
            <a:pPr marL="0" indent="0">
              <a:lnSpc>
                <a:spcPts val="2799"/>
              </a:lnSpc>
              <a:buNone/>
            </a:pPr>
            <a:r>
              <a:rPr lang="en-US" sz="1750" b="1" dirty="0">
                <a:solidFill>
                  <a:srgbClr val="D9E1FF"/>
                </a:solidFill>
                <a:latin typeface="Arimo" pitchFamily="34" charset="0"/>
                <a:ea typeface="Arimo" pitchFamily="34" charset="-122"/>
                <a:cs typeface="Arimo" pitchFamily="34" charset="-120"/>
              </a:rPr>
              <a:t>Current Challenges</a:t>
            </a:r>
            <a:r>
              <a:rPr lang="en-US" sz="1750" dirty="0">
                <a:solidFill>
                  <a:srgbClr val="D9E1FF"/>
                </a:solidFill>
                <a:latin typeface="Arimo" pitchFamily="34" charset="0"/>
                <a:ea typeface="Arimo" pitchFamily="34" charset="-122"/>
                <a:cs typeface="Arimo" pitchFamily="34" charset="-120"/>
              </a:rPr>
              <a:t> in Evaluating Student Performance</a:t>
            </a:r>
            <a:endParaRPr lang="en-US" sz="1750" dirty="0"/>
          </a:p>
        </p:txBody>
      </p:sp>
      <p:sp>
        <p:nvSpPr>
          <p:cNvPr id="7" name="Shape 4"/>
          <p:cNvSpPr/>
          <p:nvPr/>
        </p:nvSpPr>
        <p:spPr>
          <a:xfrm>
            <a:off x="4810244" y="2144554"/>
            <a:ext cx="27742" cy="5351026"/>
          </a:xfrm>
          <a:prstGeom prst="rect">
            <a:avLst/>
          </a:prstGeom>
          <a:solidFill>
            <a:srgbClr val="8061FF"/>
          </a:solidFill>
          <a:ln/>
        </p:spPr>
      </p:sp>
      <p:sp>
        <p:nvSpPr>
          <p:cNvPr id="8" name="Shape 5"/>
          <p:cNvSpPr/>
          <p:nvPr/>
        </p:nvSpPr>
        <p:spPr>
          <a:xfrm>
            <a:off x="5074027" y="2554188"/>
            <a:ext cx="777597" cy="27742"/>
          </a:xfrm>
          <a:prstGeom prst="rect">
            <a:avLst/>
          </a:prstGeom>
          <a:solidFill>
            <a:srgbClr val="8061FF"/>
          </a:solidFill>
          <a:ln/>
        </p:spPr>
      </p:sp>
      <p:sp>
        <p:nvSpPr>
          <p:cNvPr id="9" name="Shape 6"/>
          <p:cNvSpPr/>
          <p:nvPr/>
        </p:nvSpPr>
        <p:spPr>
          <a:xfrm>
            <a:off x="4574084" y="2318147"/>
            <a:ext cx="499943" cy="499943"/>
          </a:xfrm>
          <a:prstGeom prst="roundRect">
            <a:avLst>
              <a:gd name="adj" fmla="val 13333"/>
            </a:avLst>
          </a:prstGeom>
          <a:solidFill>
            <a:srgbClr val="1E1B4A"/>
          </a:solidFill>
          <a:ln/>
        </p:spPr>
      </p:sp>
      <p:sp>
        <p:nvSpPr>
          <p:cNvPr id="10" name="Text 7"/>
          <p:cNvSpPr/>
          <p:nvPr/>
        </p:nvSpPr>
        <p:spPr>
          <a:xfrm>
            <a:off x="4758988" y="2359819"/>
            <a:ext cx="130016" cy="416481"/>
          </a:xfrm>
          <a:prstGeom prst="rect">
            <a:avLst/>
          </a:prstGeom>
          <a:noFill/>
          <a:ln/>
        </p:spPr>
        <p:txBody>
          <a:bodyPr wrap="none" rtlCol="0" anchor="t"/>
          <a:lstStyle/>
          <a:p>
            <a:pPr marL="0" indent="0" algn="ctr">
              <a:lnSpc>
                <a:spcPts val="3281"/>
              </a:lnSpc>
              <a:buNone/>
            </a:pPr>
            <a:r>
              <a:rPr lang="en-US" sz="2624" b="1" dirty="0">
                <a:solidFill>
                  <a:srgbClr val="FFFFFF"/>
                </a:solidFill>
                <a:latin typeface="Syne" pitchFamily="34" charset="0"/>
                <a:ea typeface="Syne" pitchFamily="34" charset="-122"/>
                <a:cs typeface="Syne" pitchFamily="34" charset="-120"/>
              </a:rPr>
              <a:t>1</a:t>
            </a:r>
            <a:endParaRPr lang="en-US" sz="2624" dirty="0"/>
          </a:p>
        </p:txBody>
      </p:sp>
      <p:sp>
        <p:nvSpPr>
          <p:cNvPr id="11" name="Text 8"/>
          <p:cNvSpPr/>
          <p:nvPr/>
        </p:nvSpPr>
        <p:spPr>
          <a:xfrm>
            <a:off x="6046113" y="2366724"/>
            <a:ext cx="5539859" cy="347186"/>
          </a:xfrm>
          <a:prstGeom prst="rect">
            <a:avLst/>
          </a:prstGeom>
          <a:noFill/>
          <a:ln/>
        </p:spPr>
        <p:txBody>
          <a:bodyPr wrap="none" rtlCol="0" anchor="t"/>
          <a:lstStyle/>
          <a:p>
            <a:pPr marL="0" indent="0" algn="l">
              <a:lnSpc>
                <a:spcPts val="2734"/>
              </a:lnSpc>
              <a:buNone/>
            </a:pPr>
            <a:r>
              <a:rPr lang="en-US" sz="2187" b="1" dirty="0">
                <a:solidFill>
                  <a:srgbClr val="FFFFFF"/>
                </a:solidFill>
                <a:latin typeface="Syne" pitchFamily="34" charset="0"/>
                <a:ea typeface="Syne" pitchFamily="34" charset="-122"/>
                <a:cs typeface="Syne" pitchFamily="34" charset="-120"/>
              </a:rPr>
              <a:t>Lack of Comprehensive Assessment</a:t>
            </a:r>
            <a:endParaRPr lang="en-US" sz="2187" dirty="0"/>
          </a:p>
        </p:txBody>
      </p:sp>
      <p:sp>
        <p:nvSpPr>
          <p:cNvPr id="12" name="Text 9"/>
          <p:cNvSpPr/>
          <p:nvPr/>
        </p:nvSpPr>
        <p:spPr>
          <a:xfrm>
            <a:off x="6046113" y="2847142"/>
            <a:ext cx="7751088" cy="710803"/>
          </a:xfrm>
          <a:prstGeom prst="rect">
            <a:avLst/>
          </a:prstGeom>
          <a:noFill/>
          <a:ln/>
        </p:spPr>
        <p:txBody>
          <a:bodyPr wrap="square" rtlCol="0" anchor="t"/>
          <a:lstStyle/>
          <a:p>
            <a:pPr marL="0" indent="0" algn="l">
              <a:lnSpc>
                <a:spcPts val="2799"/>
              </a:lnSpc>
              <a:buNone/>
            </a:pPr>
            <a:r>
              <a:rPr lang="en-US" sz="1750" dirty="0">
                <a:solidFill>
                  <a:srgbClr val="D9E1FF"/>
                </a:solidFill>
                <a:latin typeface="Arimo" pitchFamily="34" charset="0"/>
                <a:ea typeface="Arimo" pitchFamily="34" charset="-122"/>
                <a:cs typeface="Arimo" pitchFamily="34" charset="-120"/>
              </a:rPr>
              <a:t>Traditional evaluation methods often fail to capture the full spectrum of a student's capabilities.</a:t>
            </a:r>
            <a:endParaRPr lang="en-US" sz="1750" dirty="0"/>
          </a:p>
        </p:txBody>
      </p:sp>
      <p:sp>
        <p:nvSpPr>
          <p:cNvPr id="13" name="Shape 10"/>
          <p:cNvSpPr/>
          <p:nvPr/>
        </p:nvSpPr>
        <p:spPr>
          <a:xfrm>
            <a:off x="5074027" y="4411920"/>
            <a:ext cx="777597" cy="27742"/>
          </a:xfrm>
          <a:prstGeom prst="rect">
            <a:avLst/>
          </a:prstGeom>
          <a:solidFill>
            <a:srgbClr val="8061FF"/>
          </a:solidFill>
          <a:ln/>
        </p:spPr>
      </p:sp>
      <p:sp>
        <p:nvSpPr>
          <p:cNvPr id="14" name="Shape 11"/>
          <p:cNvSpPr/>
          <p:nvPr/>
        </p:nvSpPr>
        <p:spPr>
          <a:xfrm>
            <a:off x="4574084" y="4175879"/>
            <a:ext cx="499943" cy="499943"/>
          </a:xfrm>
          <a:prstGeom prst="roundRect">
            <a:avLst>
              <a:gd name="adj" fmla="val 13333"/>
            </a:avLst>
          </a:prstGeom>
          <a:solidFill>
            <a:srgbClr val="1E1B4A"/>
          </a:solidFill>
          <a:ln/>
        </p:spPr>
      </p:sp>
      <p:sp>
        <p:nvSpPr>
          <p:cNvPr id="15" name="Text 12"/>
          <p:cNvSpPr/>
          <p:nvPr/>
        </p:nvSpPr>
        <p:spPr>
          <a:xfrm>
            <a:off x="4720054" y="4217551"/>
            <a:ext cx="208002" cy="416481"/>
          </a:xfrm>
          <a:prstGeom prst="rect">
            <a:avLst/>
          </a:prstGeom>
          <a:noFill/>
          <a:ln/>
        </p:spPr>
        <p:txBody>
          <a:bodyPr wrap="none" rtlCol="0" anchor="t"/>
          <a:lstStyle/>
          <a:p>
            <a:pPr marL="0" indent="0" algn="ctr">
              <a:lnSpc>
                <a:spcPts val="3281"/>
              </a:lnSpc>
              <a:buNone/>
            </a:pPr>
            <a:r>
              <a:rPr lang="en-US" sz="2624" b="1" dirty="0">
                <a:solidFill>
                  <a:srgbClr val="FFFFFF"/>
                </a:solidFill>
                <a:latin typeface="Syne" pitchFamily="34" charset="0"/>
                <a:ea typeface="Syne" pitchFamily="34" charset="-122"/>
                <a:cs typeface="Syne" pitchFamily="34" charset="-120"/>
              </a:rPr>
              <a:t>2</a:t>
            </a:r>
            <a:endParaRPr lang="en-US" sz="2624" dirty="0"/>
          </a:p>
        </p:txBody>
      </p:sp>
      <p:sp>
        <p:nvSpPr>
          <p:cNvPr id="16" name="Text 13"/>
          <p:cNvSpPr/>
          <p:nvPr/>
        </p:nvSpPr>
        <p:spPr>
          <a:xfrm>
            <a:off x="6046113" y="4224457"/>
            <a:ext cx="3819406" cy="347186"/>
          </a:xfrm>
          <a:prstGeom prst="rect">
            <a:avLst/>
          </a:prstGeom>
          <a:noFill/>
          <a:ln/>
        </p:spPr>
        <p:txBody>
          <a:bodyPr wrap="none" rtlCol="0" anchor="t"/>
          <a:lstStyle/>
          <a:p>
            <a:pPr marL="0" indent="0" algn="l">
              <a:lnSpc>
                <a:spcPts val="2734"/>
              </a:lnSpc>
              <a:buNone/>
            </a:pPr>
            <a:r>
              <a:rPr lang="en-US" sz="2187" b="1" dirty="0">
                <a:solidFill>
                  <a:srgbClr val="FFFFFF"/>
                </a:solidFill>
                <a:latin typeface="Syne" pitchFamily="34" charset="0"/>
                <a:ea typeface="Syne" pitchFamily="34" charset="-122"/>
                <a:cs typeface="Syne" pitchFamily="34" charset="-120"/>
              </a:rPr>
              <a:t>Manual Review Overload</a:t>
            </a:r>
            <a:endParaRPr lang="en-US" sz="2187" dirty="0"/>
          </a:p>
        </p:txBody>
      </p:sp>
      <p:sp>
        <p:nvSpPr>
          <p:cNvPr id="17" name="Text 14"/>
          <p:cNvSpPr/>
          <p:nvPr/>
        </p:nvSpPr>
        <p:spPr>
          <a:xfrm>
            <a:off x="6046113" y="4704874"/>
            <a:ext cx="7751088" cy="710803"/>
          </a:xfrm>
          <a:prstGeom prst="rect">
            <a:avLst/>
          </a:prstGeom>
          <a:noFill/>
          <a:ln/>
        </p:spPr>
        <p:txBody>
          <a:bodyPr wrap="square" rtlCol="0" anchor="t"/>
          <a:lstStyle/>
          <a:p>
            <a:pPr marL="0" indent="0" algn="l">
              <a:lnSpc>
                <a:spcPts val="2799"/>
              </a:lnSpc>
              <a:buNone/>
            </a:pPr>
            <a:r>
              <a:rPr lang="en-US" sz="1750" dirty="0">
                <a:solidFill>
                  <a:srgbClr val="D9E1FF"/>
                </a:solidFill>
                <a:latin typeface="Arimo" pitchFamily="34" charset="0"/>
                <a:ea typeface="Arimo" pitchFamily="34" charset="-122"/>
                <a:cs typeface="Arimo" pitchFamily="34" charset="-120"/>
              </a:rPr>
              <a:t>Educators are burdened with the time-consuming task of manually assessing student responses and interactions.</a:t>
            </a:r>
            <a:endParaRPr lang="en-US" sz="1750" dirty="0"/>
          </a:p>
        </p:txBody>
      </p:sp>
      <p:sp>
        <p:nvSpPr>
          <p:cNvPr id="18" name="Shape 15"/>
          <p:cNvSpPr/>
          <p:nvPr/>
        </p:nvSpPr>
        <p:spPr>
          <a:xfrm>
            <a:off x="5074027" y="6269653"/>
            <a:ext cx="777597" cy="27742"/>
          </a:xfrm>
          <a:prstGeom prst="rect">
            <a:avLst/>
          </a:prstGeom>
          <a:solidFill>
            <a:srgbClr val="8061FF"/>
          </a:solidFill>
          <a:ln/>
        </p:spPr>
      </p:sp>
      <p:sp>
        <p:nvSpPr>
          <p:cNvPr id="19" name="Shape 16"/>
          <p:cNvSpPr/>
          <p:nvPr/>
        </p:nvSpPr>
        <p:spPr>
          <a:xfrm>
            <a:off x="4574084" y="6033611"/>
            <a:ext cx="499943" cy="499943"/>
          </a:xfrm>
          <a:prstGeom prst="roundRect">
            <a:avLst>
              <a:gd name="adj" fmla="val 13333"/>
            </a:avLst>
          </a:prstGeom>
          <a:solidFill>
            <a:srgbClr val="1E1B4A"/>
          </a:solidFill>
          <a:ln/>
        </p:spPr>
      </p:sp>
      <p:sp>
        <p:nvSpPr>
          <p:cNvPr id="20" name="Text 17"/>
          <p:cNvSpPr/>
          <p:nvPr/>
        </p:nvSpPr>
        <p:spPr>
          <a:xfrm>
            <a:off x="4717197" y="6075283"/>
            <a:ext cx="213717" cy="416481"/>
          </a:xfrm>
          <a:prstGeom prst="rect">
            <a:avLst/>
          </a:prstGeom>
          <a:noFill/>
          <a:ln/>
        </p:spPr>
        <p:txBody>
          <a:bodyPr wrap="none" rtlCol="0" anchor="t"/>
          <a:lstStyle/>
          <a:p>
            <a:pPr marL="0" indent="0" algn="ctr">
              <a:lnSpc>
                <a:spcPts val="3281"/>
              </a:lnSpc>
              <a:buNone/>
            </a:pPr>
            <a:r>
              <a:rPr lang="en-US" sz="2624" b="1" dirty="0">
                <a:solidFill>
                  <a:srgbClr val="FFFFFF"/>
                </a:solidFill>
                <a:latin typeface="Syne" pitchFamily="34" charset="0"/>
                <a:ea typeface="Syne" pitchFamily="34" charset="-122"/>
                <a:cs typeface="Syne" pitchFamily="34" charset="-120"/>
              </a:rPr>
              <a:t>3</a:t>
            </a:r>
            <a:endParaRPr lang="en-US" sz="2624" dirty="0"/>
          </a:p>
        </p:txBody>
      </p:sp>
      <p:sp>
        <p:nvSpPr>
          <p:cNvPr id="21" name="Text 18"/>
          <p:cNvSpPr/>
          <p:nvPr/>
        </p:nvSpPr>
        <p:spPr>
          <a:xfrm>
            <a:off x="6046113" y="6082189"/>
            <a:ext cx="4515803" cy="347186"/>
          </a:xfrm>
          <a:prstGeom prst="rect">
            <a:avLst/>
          </a:prstGeom>
          <a:noFill/>
          <a:ln/>
        </p:spPr>
        <p:txBody>
          <a:bodyPr wrap="none" rtlCol="0" anchor="t"/>
          <a:lstStyle/>
          <a:p>
            <a:pPr marL="0" indent="0" algn="l">
              <a:lnSpc>
                <a:spcPts val="2734"/>
              </a:lnSpc>
              <a:buNone/>
            </a:pPr>
            <a:r>
              <a:rPr lang="en-US" sz="2187" b="1" dirty="0">
                <a:solidFill>
                  <a:srgbClr val="FFFFFF"/>
                </a:solidFill>
                <a:latin typeface="Syne" pitchFamily="34" charset="0"/>
                <a:ea typeface="Syne" pitchFamily="34" charset="-122"/>
                <a:cs typeface="Syne" pitchFamily="34" charset="-120"/>
              </a:rPr>
              <a:t>Difficulty in Identifying Trends</a:t>
            </a:r>
            <a:endParaRPr lang="en-US" sz="2187" dirty="0"/>
          </a:p>
        </p:txBody>
      </p:sp>
      <p:sp>
        <p:nvSpPr>
          <p:cNvPr id="22" name="Text 19"/>
          <p:cNvSpPr/>
          <p:nvPr/>
        </p:nvSpPr>
        <p:spPr>
          <a:xfrm>
            <a:off x="6046113" y="6562606"/>
            <a:ext cx="7751088" cy="710803"/>
          </a:xfrm>
          <a:prstGeom prst="rect">
            <a:avLst/>
          </a:prstGeom>
          <a:noFill/>
          <a:ln/>
        </p:spPr>
        <p:txBody>
          <a:bodyPr wrap="square" rtlCol="0" anchor="t"/>
          <a:lstStyle/>
          <a:p>
            <a:pPr marL="0" indent="0" algn="l">
              <a:lnSpc>
                <a:spcPts val="2799"/>
              </a:lnSpc>
              <a:buNone/>
            </a:pPr>
            <a:r>
              <a:rPr lang="en-US" sz="1750" dirty="0">
                <a:solidFill>
                  <a:srgbClr val="D9E1FF"/>
                </a:solidFill>
                <a:latin typeface="Arimo" pitchFamily="34" charset="0"/>
                <a:ea typeface="Arimo" pitchFamily="34" charset="-122"/>
                <a:cs typeface="Arimo" pitchFamily="34" charset="-120"/>
              </a:rPr>
              <a:t>Recognizing patterns and trends in student participation and comprehension can be challenging.</a:t>
            </a:r>
            <a:endParaRPr lang="en-US" sz="1750" dirty="0"/>
          </a:p>
        </p:txBody>
      </p:sp>
      <p:pic>
        <p:nvPicPr>
          <p:cNvPr id="23"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6" name="Text 3"/>
          <p:cNvSpPr/>
          <p:nvPr/>
        </p:nvSpPr>
        <p:spPr>
          <a:xfrm>
            <a:off x="1041321" y="2191703"/>
            <a:ext cx="5554980" cy="694373"/>
          </a:xfrm>
          <a:prstGeom prst="rect">
            <a:avLst/>
          </a:prstGeom>
          <a:noFill/>
          <a:ln/>
        </p:spPr>
        <p:txBody>
          <a:bodyPr wrap="none" rtlCol="0" anchor="t"/>
          <a:lstStyle/>
          <a:p>
            <a:pPr marL="0" indent="0">
              <a:lnSpc>
                <a:spcPts val="5468"/>
              </a:lnSpc>
              <a:buNone/>
            </a:pPr>
            <a:r>
              <a:rPr lang="en-US" sz="4374" b="1" i="1" dirty="0">
                <a:solidFill>
                  <a:srgbClr val="FFFFFF"/>
                </a:solidFill>
                <a:latin typeface="Syne" pitchFamily="34" charset="0"/>
                <a:ea typeface="Syne" pitchFamily="34" charset="-122"/>
                <a:cs typeface="Syne" pitchFamily="34" charset="-120"/>
              </a:rPr>
              <a:t>Solution</a:t>
            </a:r>
            <a:r>
              <a:rPr lang="en-US" sz="4374" b="1" dirty="0">
                <a:solidFill>
                  <a:srgbClr val="FFFFFF"/>
                </a:solidFill>
                <a:latin typeface="Syne" pitchFamily="34" charset="0"/>
                <a:ea typeface="Syne" pitchFamily="34" charset="-122"/>
                <a:cs typeface="Syne" pitchFamily="34" charset="-120"/>
              </a:rPr>
              <a:t>:</a:t>
            </a:r>
            <a:endParaRPr lang="en-US" sz="4374" dirty="0"/>
          </a:p>
        </p:txBody>
      </p:sp>
      <p:sp>
        <p:nvSpPr>
          <p:cNvPr id="7" name="Text 4"/>
          <p:cNvSpPr/>
          <p:nvPr/>
        </p:nvSpPr>
        <p:spPr>
          <a:xfrm>
            <a:off x="1041321" y="3219331"/>
            <a:ext cx="12547640" cy="355402"/>
          </a:xfrm>
          <a:prstGeom prst="rect">
            <a:avLst/>
          </a:prstGeom>
          <a:noFill/>
          <a:ln/>
        </p:spPr>
        <p:txBody>
          <a:bodyPr wrap="non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 How Does Our Generative AI work?</a:t>
            </a:r>
            <a:endParaRPr lang="en-US" sz="1750" dirty="0"/>
          </a:p>
        </p:txBody>
      </p:sp>
      <p:pic>
        <p:nvPicPr>
          <p:cNvPr id="8" name="Image 1" descr="preencoded.png"/>
          <p:cNvPicPr>
            <a:picLocks noChangeAspect="1"/>
          </p:cNvPicPr>
          <p:nvPr/>
        </p:nvPicPr>
        <p:blipFill>
          <a:blip r:embed="rId4"/>
          <a:stretch>
            <a:fillRect/>
          </a:stretch>
        </p:blipFill>
        <p:spPr>
          <a:xfrm>
            <a:off x="1041321" y="3824645"/>
            <a:ext cx="444341" cy="444341"/>
          </a:xfrm>
          <a:prstGeom prst="rect">
            <a:avLst/>
          </a:prstGeom>
        </p:spPr>
      </p:pic>
      <p:sp>
        <p:nvSpPr>
          <p:cNvPr id="9" name="Text 5"/>
          <p:cNvSpPr/>
          <p:nvPr/>
        </p:nvSpPr>
        <p:spPr>
          <a:xfrm>
            <a:off x="1041321" y="4491157"/>
            <a:ext cx="3125867" cy="347186"/>
          </a:xfrm>
          <a:prstGeom prst="rect">
            <a:avLst/>
          </a:prstGeom>
          <a:noFill/>
          <a:ln/>
        </p:spPr>
        <p:txBody>
          <a:bodyPr wrap="none" rtlCol="0" anchor="t"/>
          <a:lstStyle/>
          <a:p>
            <a:pPr marL="0" indent="0" algn="l">
              <a:lnSpc>
                <a:spcPts val="2734"/>
              </a:lnSpc>
              <a:buNone/>
            </a:pPr>
            <a:r>
              <a:rPr lang="en-US" sz="2187" b="1" dirty="0">
                <a:solidFill>
                  <a:srgbClr val="FFFFFF"/>
                </a:solidFill>
                <a:latin typeface="Syne" pitchFamily="34" charset="0"/>
                <a:ea typeface="Syne" pitchFamily="34" charset="-122"/>
                <a:cs typeface="Syne" pitchFamily="34" charset="-120"/>
              </a:rPr>
              <a:t>AI-Powered Analysis</a:t>
            </a:r>
            <a:endParaRPr lang="en-US" sz="2187" dirty="0"/>
          </a:p>
        </p:txBody>
      </p:sp>
      <p:sp>
        <p:nvSpPr>
          <p:cNvPr id="10" name="Text 6"/>
          <p:cNvSpPr/>
          <p:nvPr/>
        </p:nvSpPr>
        <p:spPr>
          <a:xfrm>
            <a:off x="1041321" y="4971574"/>
            <a:ext cx="3960376" cy="1066205"/>
          </a:xfrm>
          <a:prstGeom prst="rect">
            <a:avLst/>
          </a:prstGeom>
          <a:noFill/>
          <a:ln/>
        </p:spPr>
        <p:txBody>
          <a:bodyPr wrap="square" rtlCol="0" anchor="t"/>
          <a:lstStyle/>
          <a:p>
            <a:pPr marL="0" indent="0" algn="l">
              <a:lnSpc>
                <a:spcPts val="2799"/>
              </a:lnSpc>
              <a:buNone/>
            </a:pPr>
            <a:r>
              <a:rPr lang="en-US" sz="1750" dirty="0">
                <a:solidFill>
                  <a:srgbClr val="D9E1FF"/>
                </a:solidFill>
                <a:latin typeface="Arimo" pitchFamily="34" charset="0"/>
                <a:ea typeface="Arimo" pitchFamily="34" charset="-122"/>
                <a:cs typeface="Arimo" pitchFamily="34" charset="-120"/>
              </a:rPr>
              <a:t>Our software harnesses the power of AI to interpret the question and provide lesson plans uniquely to your needs.</a:t>
            </a:r>
            <a:endParaRPr lang="en-US" sz="1750" dirty="0"/>
          </a:p>
        </p:txBody>
      </p:sp>
      <p:pic>
        <p:nvPicPr>
          <p:cNvPr id="11" name="Image 2" descr="preencoded.png"/>
          <p:cNvPicPr>
            <a:picLocks noChangeAspect="1"/>
          </p:cNvPicPr>
          <p:nvPr/>
        </p:nvPicPr>
        <p:blipFill>
          <a:blip r:embed="rId5"/>
          <a:stretch>
            <a:fillRect/>
          </a:stretch>
        </p:blipFill>
        <p:spPr>
          <a:xfrm>
            <a:off x="5334953" y="3824645"/>
            <a:ext cx="444341" cy="444341"/>
          </a:xfrm>
          <a:prstGeom prst="rect">
            <a:avLst/>
          </a:prstGeom>
        </p:spPr>
      </p:pic>
      <p:sp>
        <p:nvSpPr>
          <p:cNvPr id="12" name="Text 7"/>
          <p:cNvSpPr/>
          <p:nvPr/>
        </p:nvSpPr>
        <p:spPr>
          <a:xfrm>
            <a:off x="5334953" y="4491157"/>
            <a:ext cx="3689747" cy="347186"/>
          </a:xfrm>
          <a:prstGeom prst="rect">
            <a:avLst/>
          </a:prstGeom>
          <a:noFill/>
          <a:ln/>
        </p:spPr>
        <p:txBody>
          <a:bodyPr wrap="none" rtlCol="0" anchor="t"/>
          <a:lstStyle/>
          <a:p>
            <a:pPr marL="0" indent="0" algn="l">
              <a:lnSpc>
                <a:spcPts val="2734"/>
              </a:lnSpc>
              <a:buNone/>
            </a:pPr>
            <a:r>
              <a:rPr lang="en-US" sz="2187" b="1" dirty="0">
                <a:solidFill>
                  <a:srgbClr val="FFFFFF"/>
                </a:solidFill>
                <a:latin typeface="Syne" pitchFamily="34" charset="0"/>
                <a:ea typeface="Syne" pitchFamily="34" charset="-122"/>
                <a:cs typeface="Syne" pitchFamily="34" charset="-120"/>
              </a:rPr>
              <a:t>Personalised Responses</a:t>
            </a:r>
            <a:endParaRPr lang="en-US" sz="2187" dirty="0"/>
          </a:p>
        </p:txBody>
      </p:sp>
      <p:sp>
        <p:nvSpPr>
          <p:cNvPr id="13" name="Text 8"/>
          <p:cNvSpPr/>
          <p:nvPr/>
        </p:nvSpPr>
        <p:spPr>
          <a:xfrm>
            <a:off x="5334953" y="4971574"/>
            <a:ext cx="3960376" cy="710803"/>
          </a:xfrm>
          <a:prstGeom prst="rect">
            <a:avLst/>
          </a:prstGeom>
          <a:noFill/>
          <a:ln/>
        </p:spPr>
        <p:txBody>
          <a:bodyPr wrap="square" rtlCol="0" anchor="t"/>
          <a:lstStyle/>
          <a:p>
            <a:pPr marL="0" indent="0" algn="l">
              <a:lnSpc>
                <a:spcPts val="2799"/>
              </a:lnSpc>
              <a:buNone/>
            </a:pPr>
            <a:r>
              <a:rPr lang="en-US" sz="1750" dirty="0">
                <a:solidFill>
                  <a:srgbClr val="D9E1FF"/>
                </a:solidFill>
                <a:latin typeface="Arimo" pitchFamily="34" charset="0"/>
                <a:ea typeface="Arimo" pitchFamily="34" charset="-122"/>
                <a:cs typeface="Arimo" pitchFamily="34" charset="-120"/>
              </a:rPr>
              <a:t>Tailored to teachers needs and gives real-time personalised reports.</a:t>
            </a:r>
            <a:endParaRPr lang="en-US" sz="1750" dirty="0"/>
          </a:p>
        </p:txBody>
      </p:sp>
      <p:pic>
        <p:nvPicPr>
          <p:cNvPr id="14" name="Image 3" descr="preencoded.png"/>
          <p:cNvPicPr>
            <a:picLocks noChangeAspect="1"/>
          </p:cNvPicPr>
          <p:nvPr/>
        </p:nvPicPr>
        <p:blipFill>
          <a:blip r:embed="rId6"/>
          <a:stretch>
            <a:fillRect/>
          </a:stretch>
        </p:blipFill>
        <p:spPr>
          <a:xfrm>
            <a:off x="9628584" y="3824645"/>
            <a:ext cx="444341" cy="444341"/>
          </a:xfrm>
          <a:prstGeom prst="rect">
            <a:avLst/>
          </a:prstGeom>
        </p:spPr>
      </p:pic>
      <p:sp>
        <p:nvSpPr>
          <p:cNvPr id="15" name="Text 9"/>
          <p:cNvSpPr/>
          <p:nvPr/>
        </p:nvSpPr>
        <p:spPr>
          <a:xfrm>
            <a:off x="9628584" y="4491157"/>
            <a:ext cx="3203615" cy="347186"/>
          </a:xfrm>
          <a:prstGeom prst="rect">
            <a:avLst/>
          </a:prstGeom>
          <a:noFill/>
          <a:ln/>
        </p:spPr>
        <p:txBody>
          <a:bodyPr wrap="none" rtlCol="0" anchor="t"/>
          <a:lstStyle/>
          <a:p>
            <a:pPr marL="0" indent="0" algn="l">
              <a:lnSpc>
                <a:spcPts val="2734"/>
              </a:lnSpc>
              <a:buNone/>
            </a:pPr>
            <a:r>
              <a:rPr lang="en-US" sz="2187" b="1" dirty="0">
                <a:solidFill>
                  <a:srgbClr val="FFFFFF"/>
                </a:solidFill>
                <a:latin typeface="Syne" pitchFamily="34" charset="0"/>
                <a:ea typeface="Syne" pitchFamily="34" charset="-122"/>
                <a:cs typeface="Syne" pitchFamily="34" charset="-120"/>
              </a:rPr>
              <a:t>Disrupting Education</a:t>
            </a:r>
            <a:endParaRPr lang="en-US" sz="2187" dirty="0"/>
          </a:p>
        </p:txBody>
      </p:sp>
      <p:sp>
        <p:nvSpPr>
          <p:cNvPr id="16" name="Text 10"/>
          <p:cNvSpPr/>
          <p:nvPr/>
        </p:nvSpPr>
        <p:spPr>
          <a:xfrm>
            <a:off x="9628584" y="4971574"/>
            <a:ext cx="3960376" cy="710803"/>
          </a:xfrm>
          <a:prstGeom prst="rect">
            <a:avLst/>
          </a:prstGeom>
          <a:noFill/>
          <a:ln/>
        </p:spPr>
        <p:txBody>
          <a:bodyPr wrap="square" rtlCol="0" anchor="t"/>
          <a:lstStyle/>
          <a:p>
            <a:pPr marL="0" indent="0" algn="l">
              <a:lnSpc>
                <a:spcPts val="2799"/>
              </a:lnSpc>
              <a:buNone/>
            </a:pPr>
            <a:r>
              <a:rPr lang="en-US" sz="1750" dirty="0">
                <a:solidFill>
                  <a:srgbClr val="D9E1FF"/>
                </a:solidFill>
                <a:latin typeface="Arimo" pitchFamily="34" charset="0"/>
                <a:ea typeface="Arimo" pitchFamily="34" charset="-122"/>
                <a:cs typeface="Arimo" pitchFamily="34" charset="-120"/>
              </a:rPr>
              <a:t>Enhances education and disrupts learning systems.</a:t>
            </a:r>
            <a:endParaRPr lang="en-US" sz="1750" dirty="0"/>
          </a:p>
        </p:txBody>
      </p:sp>
      <p:pic>
        <p:nvPicPr>
          <p:cNvPr id="17"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30672"/>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1" y="-1072"/>
            <a:ext cx="14630400" cy="8230672"/>
          </a:xfrm>
          <a:prstGeom prst="rect">
            <a:avLst/>
          </a:prstGeom>
        </p:spPr>
      </p:pic>
      <p:sp>
        <p:nvSpPr>
          <p:cNvPr id="6" name="Text 3"/>
          <p:cNvSpPr/>
          <p:nvPr/>
        </p:nvSpPr>
        <p:spPr>
          <a:xfrm>
            <a:off x="1429629" y="1003167"/>
            <a:ext cx="10562273" cy="1168718"/>
          </a:xfrm>
          <a:prstGeom prst="rect">
            <a:avLst/>
          </a:prstGeom>
          <a:noFill/>
          <a:ln/>
        </p:spPr>
        <p:txBody>
          <a:bodyPr wrap="square" rtlCol="0" anchor="t"/>
          <a:lstStyle/>
          <a:p>
            <a:pPr marL="0" indent="0">
              <a:lnSpc>
                <a:spcPts val="4602"/>
              </a:lnSpc>
              <a:buNone/>
            </a:pPr>
            <a:r>
              <a:rPr lang="en-US" sz="3682" b="1" i="1" dirty="0">
                <a:solidFill>
                  <a:srgbClr val="FFFFFF"/>
                </a:solidFill>
                <a:latin typeface="Syne" pitchFamily="34" charset="0"/>
                <a:ea typeface="Syne" pitchFamily="34" charset="-122"/>
                <a:cs typeface="Syne" pitchFamily="34" charset="-120"/>
              </a:rPr>
              <a:t>Key</a:t>
            </a:r>
            <a:r>
              <a:rPr lang="en-US" sz="3682" b="1" dirty="0">
                <a:solidFill>
                  <a:srgbClr val="FFFFFF"/>
                </a:solidFill>
                <a:latin typeface="Syne" pitchFamily="34" charset="0"/>
                <a:ea typeface="Syne" pitchFamily="34" charset="-122"/>
                <a:cs typeface="Syne" pitchFamily="34" charset="-120"/>
              </a:rPr>
              <a:t> </a:t>
            </a:r>
            <a:r>
              <a:rPr lang="en-US" sz="3682" b="1" i="1" dirty="0">
                <a:solidFill>
                  <a:srgbClr val="FFFFFF"/>
                </a:solidFill>
                <a:latin typeface="Syne" pitchFamily="34" charset="0"/>
                <a:ea typeface="Syne" pitchFamily="34" charset="-122"/>
                <a:cs typeface="Syne" pitchFamily="34" charset="-120"/>
              </a:rPr>
              <a:t>Features</a:t>
            </a:r>
            <a:r>
              <a:rPr lang="en-US" sz="3682" b="1" dirty="0">
                <a:solidFill>
                  <a:srgbClr val="FFFFFF"/>
                </a:solidFill>
                <a:latin typeface="Syne" pitchFamily="34" charset="0"/>
                <a:ea typeface="Syne" pitchFamily="34" charset="-122"/>
                <a:cs typeface="Syne" pitchFamily="34" charset="-120"/>
              </a:rPr>
              <a:t> and </a:t>
            </a:r>
            <a:r>
              <a:rPr lang="en-US" sz="3682" b="1" i="1" dirty="0">
                <a:solidFill>
                  <a:srgbClr val="FFFFFF"/>
                </a:solidFill>
                <a:latin typeface="Syne" pitchFamily="34" charset="0"/>
                <a:ea typeface="Syne" pitchFamily="34" charset="-122"/>
                <a:cs typeface="Syne" pitchFamily="34" charset="-120"/>
              </a:rPr>
              <a:t>Benefits</a:t>
            </a:r>
            <a:r>
              <a:rPr lang="en-US" sz="3682" b="1" dirty="0">
                <a:solidFill>
                  <a:srgbClr val="FFFFFF"/>
                </a:solidFill>
                <a:latin typeface="Syne" pitchFamily="34" charset="0"/>
                <a:ea typeface="Syne" pitchFamily="34" charset="-122"/>
                <a:cs typeface="Syne" pitchFamily="34" charset="-120"/>
              </a:rPr>
              <a:t> of the Software</a:t>
            </a:r>
            <a:endParaRPr lang="en-US" sz="3682" dirty="0"/>
          </a:p>
        </p:txBody>
      </p:sp>
      <p:sp>
        <p:nvSpPr>
          <p:cNvPr id="7" name="Text 4"/>
          <p:cNvSpPr/>
          <p:nvPr/>
        </p:nvSpPr>
        <p:spPr>
          <a:xfrm>
            <a:off x="1441666" y="2178486"/>
            <a:ext cx="2337911" cy="292298"/>
          </a:xfrm>
          <a:prstGeom prst="rect">
            <a:avLst/>
          </a:prstGeom>
          <a:noFill/>
          <a:ln/>
        </p:spPr>
        <p:txBody>
          <a:bodyPr wrap="none" rtlCol="0" anchor="t"/>
          <a:lstStyle/>
          <a:p>
            <a:pPr marL="0" indent="0">
              <a:lnSpc>
                <a:spcPts val="2301"/>
              </a:lnSpc>
              <a:buNone/>
            </a:pPr>
            <a:r>
              <a:rPr lang="en-US" sz="2400" b="1" dirty="0">
                <a:solidFill>
                  <a:srgbClr val="FFFFFF"/>
                </a:solidFill>
                <a:latin typeface="Syne" pitchFamily="34" charset="0"/>
                <a:ea typeface="Syne" pitchFamily="34" charset="-122"/>
                <a:cs typeface="Syne" pitchFamily="34" charset="-120"/>
              </a:rPr>
              <a:t>Personalisation</a:t>
            </a:r>
            <a:endParaRPr lang="en-US" sz="2400" dirty="0"/>
          </a:p>
        </p:txBody>
      </p:sp>
      <p:sp>
        <p:nvSpPr>
          <p:cNvPr id="8" name="Text 5"/>
          <p:cNvSpPr/>
          <p:nvPr/>
        </p:nvSpPr>
        <p:spPr>
          <a:xfrm>
            <a:off x="1429629" y="2607966"/>
            <a:ext cx="4372643" cy="1084540"/>
          </a:xfrm>
          <a:prstGeom prst="rect">
            <a:avLst/>
          </a:prstGeom>
          <a:noFill/>
          <a:ln/>
        </p:spPr>
        <p:txBody>
          <a:bodyPr wrap="square" rtlCol="0" anchor="t"/>
          <a:lstStyle/>
          <a:p>
            <a:pPr marL="0" indent="0">
              <a:lnSpc>
                <a:spcPts val="2356"/>
              </a:lnSpc>
              <a:buNone/>
            </a:pPr>
            <a:r>
              <a:rPr lang="en-US" sz="2000" dirty="0">
                <a:solidFill>
                  <a:srgbClr val="D9E1FF"/>
                </a:solidFill>
                <a:latin typeface="Arimo" pitchFamily="34" charset="0"/>
                <a:ea typeface="Arimo" pitchFamily="34" charset="-122"/>
                <a:cs typeface="Arimo" pitchFamily="34" charset="-120"/>
              </a:rPr>
              <a:t>We make it easier for educators to generate lesson plans and receive resources to enhance education systems</a:t>
            </a:r>
            <a:endParaRPr lang="en-US" sz="2000" dirty="0"/>
          </a:p>
        </p:txBody>
      </p:sp>
      <p:pic>
        <p:nvPicPr>
          <p:cNvPr id="9" name="Image 1" descr="preencoded.png"/>
          <p:cNvPicPr>
            <a:picLocks noChangeAspect="1"/>
          </p:cNvPicPr>
          <p:nvPr/>
        </p:nvPicPr>
        <p:blipFill>
          <a:blip r:embed="rId4"/>
          <a:stretch>
            <a:fillRect/>
          </a:stretch>
        </p:blipFill>
        <p:spPr>
          <a:xfrm>
            <a:off x="1429630" y="3902691"/>
            <a:ext cx="3768209" cy="3768209"/>
          </a:xfrm>
          <a:prstGeom prst="rect">
            <a:avLst/>
          </a:prstGeom>
        </p:spPr>
      </p:pic>
      <p:sp>
        <p:nvSpPr>
          <p:cNvPr id="10" name="Text 6"/>
          <p:cNvSpPr/>
          <p:nvPr/>
        </p:nvSpPr>
        <p:spPr>
          <a:xfrm>
            <a:off x="6146244" y="2167980"/>
            <a:ext cx="2337911" cy="292298"/>
          </a:xfrm>
          <a:prstGeom prst="rect">
            <a:avLst/>
          </a:prstGeom>
          <a:noFill/>
          <a:ln/>
        </p:spPr>
        <p:txBody>
          <a:bodyPr wrap="none" rtlCol="0" anchor="t"/>
          <a:lstStyle/>
          <a:p>
            <a:pPr marL="0" indent="0">
              <a:lnSpc>
                <a:spcPts val="2301"/>
              </a:lnSpc>
              <a:buNone/>
            </a:pPr>
            <a:r>
              <a:rPr lang="en-US" sz="2400" b="1" dirty="0">
                <a:solidFill>
                  <a:srgbClr val="FFFFFF"/>
                </a:solidFill>
                <a:latin typeface="Syne" pitchFamily="34" charset="0"/>
                <a:ea typeface="Syne" pitchFamily="34" charset="-122"/>
                <a:cs typeface="Syne" pitchFamily="34" charset="-120"/>
              </a:rPr>
              <a:t>User Friendly</a:t>
            </a:r>
            <a:endParaRPr lang="en-US" sz="2400" dirty="0"/>
          </a:p>
        </p:txBody>
      </p:sp>
      <p:sp>
        <p:nvSpPr>
          <p:cNvPr id="11" name="Text 7"/>
          <p:cNvSpPr/>
          <p:nvPr/>
        </p:nvSpPr>
        <p:spPr>
          <a:xfrm>
            <a:off x="6208691" y="2567880"/>
            <a:ext cx="3864010" cy="1196816"/>
          </a:xfrm>
          <a:prstGeom prst="rect">
            <a:avLst/>
          </a:prstGeom>
          <a:noFill/>
          <a:ln/>
        </p:spPr>
        <p:txBody>
          <a:bodyPr wrap="square" rtlCol="0" anchor="t"/>
          <a:lstStyle/>
          <a:p>
            <a:pPr marL="0" indent="0">
              <a:lnSpc>
                <a:spcPts val="2356"/>
              </a:lnSpc>
              <a:buNone/>
            </a:pPr>
            <a:r>
              <a:rPr lang="en-US" sz="2000" dirty="0">
                <a:solidFill>
                  <a:srgbClr val="D9E1FF"/>
                </a:solidFill>
                <a:latin typeface="Arimo" pitchFamily="34" charset="0"/>
                <a:ea typeface="Arimo" pitchFamily="34" charset="-122"/>
                <a:cs typeface="Arimo" pitchFamily="34" charset="-120"/>
              </a:rPr>
              <a:t>Our website is easy to use and offers a user friendly software that teachers can use anytime and anywhere</a:t>
            </a:r>
            <a:endParaRPr lang="en-US" sz="2000" dirty="0"/>
          </a:p>
        </p:txBody>
      </p:sp>
      <p:sp>
        <p:nvSpPr>
          <p:cNvPr id="12" name="Text 8"/>
          <p:cNvSpPr/>
          <p:nvPr/>
        </p:nvSpPr>
        <p:spPr>
          <a:xfrm>
            <a:off x="6266140" y="3994785"/>
            <a:ext cx="2910959" cy="299204"/>
          </a:xfrm>
          <a:prstGeom prst="rect">
            <a:avLst/>
          </a:prstGeom>
          <a:noFill/>
          <a:ln/>
        </p:spPr>
        <p:txBody>
          <a:bodyPr wrap="none" rtlCol="0" anchor="t"/>
          <a:lstStyle/>
          <a:p>
            <a:pPr marL="0" indent="0">
              <a:lnSpc>
                <a:spcPts val="2356"/>
              </a:lnSpc>
              <a:buNone/>
            </a:pPr>
            <a:endParaRPr lang="en-US" sz="1473" dirty="0"/>
          </a:p>
        </p:txBody>
      </p:sp>
      <p:pic>
        <p:nvPicPr>
          <p:cNvPr id="13" name="Image 2" descr="preencoded.png"/>
          <p:cNvPicPr>
            <a:picLocks noChangeAspect="1"/>
          </p:cNvPicPr>
          <p:nvPr/>
        </p:nvPicPr>
        <p:blipFill>
          <a:blip r:embed="rId5"/>
          <a:stretch>
            <a:fillRect/>
          </a:stretch>
        </p:blipFill>
        <p:spPr>
          <a:xfrm>
            <a:off x="6221050" y="4226445"/>
            <a:ext cx="3664380" cy="2507169"/>
          </a:xfrm>
          <a:prstGeom prst="rect">
            <a:avLst/>
          </a:prstGeom>
        </p:spPr>
      </p:pic>
      <p:sp>
        <p:nvSpPr>
          <p:cNvPr id="14" name="Text 9"/>
          <p:cNvSpPr/>
          <p:nvPr/>
        </p:nvSpPr>
        <p:spPr>
          <a:xfrm>
            <a:off x="10479120" y="2165757"/>
            <a:ext cx="2621042" cy="292298"/>
          </a:xfrm>
          <a:prstGeom prst="rect">
            <a:avLst/>
          </a:prstGeom>
          <a:noFill/>
          <a:ln/>
        </p:spPr>
        <p:txBody>
          <a:bodyPr wrap="none" rtlCol="0" anchor="t"/>
          <a:lstStyle/>
          <a:p>
            <a:pPr marL="0" indent="0">
              <a:lnSpc>
                <a:spcPts val="2301"/>
              </a:lnSpc>
              <a:buNone/>
            </a:pPr>
            <a:r>
              <a:rPr lang="en-US" sz="2400" b="1" dirty="0">
                <a:solidFill>
                  <a:srgbClr val="FFFFFF"/>
                </a:solidFill>
                <a:latin typeface="Syne" pitchFamily="34" charset="0"/>
                <a:ea typeface="Syne" pitchFamily="34" charset="-122"/>
                <a:cs typeface="Syne" pitchFamily="34" charset="-120"/>
              </a:rPr>
              <a:t>Immediate Answers </a:t>
            </a:r>
            <a:endParaRPr lang="en-US" sz="2400" dirty="0"/>
          </a:p>
        </p:txBody>
      </p:sp>
      <p:sp>
        <p:nvSpPr>
          <p:cNvPr id="15" name="Text 10"/>
          <p:cNvSpPr/>
          <p:nvPr/>
        </p:nvSpPr>
        <p:spPr>
          <a:xfrm>
            <a:off x="10479120" y="2604297"/>
            <a:ext cx="3562344" cy="897612"/>
          </a:xfrm>
          <a:prstGeom prst="rect">
            <a:avLst/>
          </a:prstGeom>
          <a:noFill/>
          <a:ln/>
        </p:spPr>
        <p:txBody>
          <a:bodyPr wrap="square" rtlCol="0" anchor="t"/>
          <a:lstStyle/>
          <a:p>
            <a:pPr marL="0" indent="0">
              <a:lnSpc>
                <a:spcPts val="2356"/>
              </a:lnSpc>
              <a:buNone/>
            </a:pPr>
            <a:r>
              <a:rPr lang="en-US" sz="2000" dirty="0">
                <a:solidFill>
                  <a:srgbClr val="D9E1FF"/>
                </a:solidFill>
                <a:latin typeface="Arimo" pitchFamily="34" charset="0"/>
                <a:ea typeface="Arimo" pitchFamily="34" charset="-122"/>
                <a:cs typeface="Arimo" pitchFamily="34" charset="-120"/>
              </a:rPr>
              <a:t>Our website gives quick answers to any questions you might have concerning the topic</a:t>
            </a:r>
            <a:endParaRPr lang="en-US" sz="2000" dirty="0"/>
          </a:p>
        </p:txBody>
      </p:sp>
      <p:pic>
        <p:nvPicPr>
          <p:cNvPr id="16" name="Image 3" descr="preencoded.png"/>
          <p:cNvPicPr>
            <a:picLocks noChangeAspect="1"/>
          </p:cNvPicPr>
          <p:nvPr/>
        </p:nvPicPr>
        <p:blipFill>
          <a:blip r:embed="rId6"/>
          <a:stretch>
            <a:fillRect/>
          </a:stretch>
        </p:blipFill>
        <p:spPr>
          <a:xfrm>
            <a:off x="10708816" y="3994785"/>
            <a:ext cx="2970490" cy="2970490"/>
          </a:xfrm>
          <a:prstGeom prst="rect">
            <a:avLst/>
          </a:prstGeom>
        </p:spPr>
      </p:pic>
      <p:pic>
        <p:nvPicPr>
          <p:cNvPr id="17"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extLst>
      <p:ext uri="{BB962C8B-B14F-4D97-AF65-F5344CB8AC3E}">
        <p14:creationId xmlns:p14="http://schemas.microsoft.com/office/powerpoint/2010/main" val="2806664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42BF6325-8FB6-5B30-2541-28E3E9A3AADB}"/>
              </a:ext>
            </a:extLst>
          </p:cNvPr>
          <p:cNvPicPr>
            <a:picLocks noChangeAspect="1"/>
          </p:cNvPicPr>
          <p:nvPr/>
        </p:nvPicPr>
        <p:blipFill>
          <a:blip r:embed="rId2"/>
          <a:stretch>
            <a:fillRect/>
          </a:stretch>
        </p:blipFill>
        <p:spPr>
          <a:xfrm>
            <a:off x="0" y="0"/>
            <a:ext cx="14630400" cy="8229600"/>
          </a:xfrm>
          <a:prstGeom prst="rect">
            <a:avLst/>
          </a:prstGeom>
        </p:spPr>
      </p:pic>
      <p:sp>
        <p:nvSpPr>
          <p:cNvPr id="5" name="TextBox 4">
            <a:extLst>
              <a:ext uri="{FF2B5EF4-FFF2-40B4-BE49-F238E27FC236}">
                <a16:creationId xmlns:a16="http://schemas.microsoft.com/office/drawing/2014/main" id="{79923EFE-61C3-2574-9113-21A176195D4A}"/>
              </a:ext>
            </a:extLst>
          </p:cNvPr>
          <p:cNvSpPr txBox="1"/>
          <p:nvPr/>
        </p:nvSpPr>
        <p:spPr>
          <a:xfrm>
            <a:off x="3657600" y="3856249"/>
            <a:ext cx="7315200" cy="1025089"/>
          </a:xfrm>
          <a:prstGeom prst="rect">
            <a:avLst/>
          </a:prstGeom>
          <a:noFill/>
        </p:spPr>
        <p:txBody>
          <a:bodyPr wrap="square">
            <a:spAutoFit/>
          </a:bodyPr>
          <a:lstStyle/>
          <a:p>
            <a:pPr marL="0" indent="0" algn="ctr">
              <a:lnSpc>
                <a:spcPts val="6561"/>
              </a:lnSpc>
              <a:buNone/>
            </a:pPr>
            <a:r>
              <a:rPr lang="en-US" sz="8800" b="1" i="1" dirty="0">
                <a:solidFill>
                  <a:srgbClr val="FFFFFF"/>
                </a:solidFill>
                <a:latin typeface="Syne" pitchFamily="34" charset="0"/>
                <a:ea typeface="Syne" pitchFamily="34" charset="-122"/>
              </a:rPr>
              <a:t>CODE DEMO</a:t>
            </a:r>
            <a:endParaRPr lang="en-US" sz="8800" i="1" dirty="0"/>
          </a:p>
        </p:txBody>
      </p:sp>
    </p:spTree>
    <p:extLst>
      <p:ext uri="{BB962C8B-B14F-4D97-AF65-F5344CB8AC3E}">
        <p14:creationId xmlns:p14="http://schemas.microsoft.com/office/powerpoint/2010/main" val="935012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pic>
        <p:nvPicPr>
          <p:cNvPr id="4" name="Image 0" descr="preencoded.png"/>
          <p:cNvPicPr>
            <a:picLocks noChangeAspect="1"/>
          </p:cNvPicPr>
          <p:nvPr/>
        </p:nvPicPr>
        <p:blipFill>
          <a:blip r:embed="rId3"/>
          <a:stretch>
            <a:fillRect/>
          </a:stretch>
        </p:blipFill>
        <p:spPr>
          <a:xfrm>
            <a:off x="0" y="-1"/>
            <a:ext cx="14630400" cy="3417451"/>
          </a:xfrm>
          <a:prstGeom prst="rect">
            <a:avLst/>
          </a:prstGeom>
        </p:spPr>
      </p:pic>
      <p:sp>
        <p:nvSpPr>
          <p:cNvPr id="5" name="Text 2"/>
          <p:cNvSpPr/>
          <p:nvPr/>
        </p:nvSpPr>
        <p:spPr>
          <a:xfrm>
            <a:off x="2348389" y="3931682"/>
            <a:ext cx="9933503" cy="1388745"/>
          </a:xfrm>
          <a:prstGeom prst="rect">
            <a:avLst/>
          </a:prstGeom>
          <a:noFill/>
          <a:ln/>
        </p:spPr>
        <p:txBody>
          <a:bodyPr wrap="square" rtlCol="0" anchor="t"/>
          <a:lstStyle/>
          <a:p>
            <a:pPr marL="0" indent="0">
              <a:lnSpc>
                <a:spcPts val="5468"/>
              </a:lnSpc>
              <a:buNone/>
            </a:pPr>
            <a:r>
              <a:rPr lang="en-US" sz="4374" b="1" i="1" dirty="0">
                <a:solidFill>
                  <a:srgbClr val="FFFFFF"/>
                </a:solidFill>
                <a:latin typeface="Syne" pitchFamily="34" charset="0"/>
                <a:ea typeface="Syne" pitchFamily="34" charset="-122"/>
                <a:cs typeface="Syne" pitchFamily="34" charset="-120"/>
              </a:rPr>
              <a:t>Application in Diverse Education Scenarios</a:t>
            </a:r>
            <a:endParaRPr lang="en-US" sz="4374" i="1" dirty="0"/>
          </a:p>
        </p:txBody>
      </p:sp>
      <p:sp>
        <p:nvSpPr>
          <p:cNvPr id="6" name="Text 3"/>
          <p:cNvSpPr/>
          <p:nvPr/>
        </p:nvSpPr>
        <p:spPr>
          <a:xfrm>
            <a:off x="2348389" y="5653683"/>
            <a:ext cx="10257268" cy="1421606"/>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With our software, educators gain access to powerful tools that enable them to assess student progress, facilitate interactive discussions, and personalize learning experiences to meet individual needs. This ensures an inclusive and engaging educational environment that fosters growth and success.</a:t>
            </a:r>
            <a:endParaRPr lang="en-US" sz="1750" dirty="0"/>
          </a:p>
        </p:txBody>
      </p:sp>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2626638"/>
          </a:xfrm>
          <a:prstGeom prst="rect">
            <a:avLst/>
          </a:prstGeom>
        </p:spPr>
      </p:pic>
      <p:sp>
        <p:nvSpPr>
          <p:cNvPr id="5" name="Text 2"/>
          <p:cNvSpPr/>
          <p:nvPr/>
        </p:nvSpPr>
        <p:spPr>
          <a:xfrm>
            <a:off x="1381958" y="3204448"/>
            <a:ext cx="11866483" cy="1313259"/>
          </a:xfrm>
          <a:prstGeom prst="rect">
            <a:avLst/>
          </a:prstGeom>
          <a:noFill/>
          <a:ln/>
        </p:spPr>
        <p:txBody>
          <a:bodyPr wrap="square" rtlCol="0" anchor="t"/>
          <a:lstStyle/>
          <a:p>
            <a:pPr marL="0" indent="0">
              <a:lnSpc>
                <a:spcPts val="5171"/>
              </a:lnSpc>
              <a:buNone/>
            </a:pPr>
            <a:r>
              <a:rPr lang="en-US" sz="4137" b="1" dirty="0">
                <a:solidFill>
                  <a:srgbClr val="FFFFFF"/>
                </a:solidFill>
                <a:latin typeface="Syne" pitchFamily="34" charset="0"/>
                <a:ea typeface="Syne" pitchFamily="34" charset="-122"/>
                <a:cs typeface="Syne" pitchFamily="34" charset="-120"/>
              </a:rPr>
              <a:t>Competitive Analysis: Comparison with Existing Evaluation Methods</a:t>
            </a:r>
            <a:endParaRPr lang="en-US" sz="4137" dirty="0"/>
          </a:p>
        </p:txBody>
      </p:sp>
      <p:sp>
        <p:nvSpPr>
          <p:cNvPr id="6" name="Text 3"/>
          <p:cNvSpPr/>
          <p:nvPr/>
        </p:nvSpPr>
        <p:spPr>
          <a:xfrm>
            <a:off x="1592580" y="4966454"/>
            <a:ext cx="3530798" cy="336233"/>
          </a:xfrm>
          <a:prstGeom prst="rect">
            <a:avLst/>
          </a:prstGeom>
          <a:noFill/>
          <a:ln/>
        </p:spPr>
        <p:txBody>
          <a:bodyPr wrap="none" rtlCol="0" anchor="t"/>
          <a:lstStyle/>
          <a:p>
            <a:pPr marL="0" indent="0">
              <a:lnSpc>
                <a:spcPts val="2647"/>
              </a:lnSpc>
              <a:buNone/>
            </a:pPr>
            <a:r>
              <a:rPr lang="en-US" sz="1655" dirty="0">
                <a:solidFill>
                  <a:srgbClr val="D9E1FF"/>
                </a:solidFill>
                <a:latin typeface="Arimo" pitchFamily="34" charset="0"/>
                <a:ea typeface="Arimo" pitchFamily="34" charset="-122"/>
                <a:cs typeface="Arimo" pitchFamily="34" charset="-120"/>
              </a:rPr>
              <a:t>Traditional Assessment</a:t>
            </a:r>
            <a:endParaRPr lang="en-US" sz="1655" dirty="0"/>
          </a:p>
        </p:txBody>
      </p:sp>
      <p:sp>
        <p:nvSpPr>
          <p:cNvPr id="7" name="Text 4"/>
          <p:cNvSpPr/>
          <p:nvPr/>
        </p:nvSpPr>
        <p:spPr>
          <a:xfrm>
            <a:off x="5551051" y="4966454"/>
            <a:ext cx="3526988" cy="336233"/>
          </a:xfrm>
          <a:prstGeom prst="rect">
            <a:avLst/>
          </a:prstGeom>
          <a:noFill/>
          <a:ln/>
        </p:spPr>
        <p:txBody>
          <a:bodyPr wrap="none" rtlCol="0" anchor="t"/>
          <a:lstStyle/>
          <a:p>
            <a:pPr marL="0" indent="0">
              <a:lnSpc>
                <a:spcPts val="2647"/>
              </a:lnSpc>
              <a:buNone/>
            </a:pPr>
            <a:r>
              <a:rPr lang="en-US" sz="1655" dirty="0">
                <a:solidFill>
                  <a:srgbClr val="D9E1FF"/>
                </a:solidFill>
                <a:latin typeface="Arimo" pitchFamily="34" charset="0"/>
                <a:ea typeface="Arimo" pitchFamily="34" charset="-122"/>
                <a:cs typeface="Arimo" pitchFamily="34" charset="-120"/>
              </a:rPr>
              <a:t>Manual and time-consuming process.</a:t>
            </a:r>
            <a:endParaRPr lang="en-US" sz="1655" dirty="0"/>
          </a:p>
        </p:txBody>
      </p:sp>
      <p:sp>
        <p:nvSpPr>
          <p:cNvPr id="8" name="Text 5"/>
          <p:cNvSpPr/>
          <p:nvPr/>
        </p:nvSpPr>
        <p:spPr>
          <a:xfrm>
            <a:off x="9505712" y="4966454"/>
            <a:ext cx="3530798" cy="672465"/>
          </a:xfrm>
          <a:prstGeom prst="rect">
            <a:avLst/>
          </a:prstGeom>
          <a:noFill/>
          <a:ln/>
        </p:spPr>
        <p:txBody>
          <a:bodyPr wrap="square" rtlCol="0" anchor="t"/>
          <a:lstStyle/>
          <a:p>
            <a:pPr marL="0" indent="0">
              <a:lnSpc>
                <a:spcPts val="2647"/>
              </a:lnSpc>
              <a:buNone/>
            </a:pPr>
            <a:r>
              <a:rPr lang="en-US" sz="1655" dirty="0">
                <a:solidFill>
                  <a:srgbClr val="D9E1FF"/>
                </a:solidFill>
                <a:latin typeface="Arimo" pitchFamily="34" charset="0"/>
                <a:ea typeface="Arimo" pitchFamily="34" charset="-122"/>
                <a:cs typeface="Arimo" pitchFamily="34" charset="-120"/>
              </a:rPr>
              <a:t>Lacks real-time insights and personalized feedback.</a:t>
            </a:r>
            <a:endParaRPr lang="en-US" sz="1655" dirty="0"/>
          </a:p>
        </p:txBody>
      </p:sp>
      <p:sp>
        <p:nvSpPr>
          <p:cNvPr id="9" name="Shape 6"/>
          <p:cNvSpPr/>
          <p:nvPr/>
        </p:nvSpPr>
        <p:spPr>
          <a:xfrm>
            <a:off x="1381958" y="5772507"/>
            <a:ext cx="11865293" cy="939641"/>
          </a:xfrm>
          <a:prstGeom prst="rect">
            <a:avLst/>
          </a:prstGeom>
          <a:solidFill>
            <a:srgbClr val="1E1B4A"/>
          </a:solidFill>
          <a:ln/>
        </p:spPr>
      </p:sp>
      <p:sp>
        <p:nvSpPr>
          <p:cNvPr id="10" name="Text 7"/>
          <p:cNvSpPr/>
          <p:nvPr/>
        </p:nvSpPr>
        <p:spPr>
          <a:xfrm>
            <a:off x="1592580" y="5906095"/>
            <a:ext cx="3530798" cy="336233"/>
          </a:xfrm>
          <a:prstGeom prst="rect">
            <a:avLst/>
          </a:prstGeom>
          <a:noFill/>
          <a:ln/>
        </p:spPr>
        <p:txBody>
          <a:bodyPr wrap="none" rtlCol="0" anchor="t"/>
          <a:lstStyle/>
          <a:p>
            <a:pPr marL="0" indent="0">
              <a:lnSpc>
                <a:spcPts val="2647"/>
              </a:lnSpc>
              <a:buNone/>
            </a:pPr>
            <a:r>
              <a:rPr lang="en-US" sz="1655" dirty="0">
                <a:solidFill>
                  <a:srgbClr val="D9E1FF"/>
                </a:solidFill>
                <a:latin typeface="Arimo" pitchFamily="34" charset="0"/>
                <a:ea typeface="Arimo" pitchFamily="34" charset="-122"/>
                <a:cs typeface="Arimo" pitchFamily="34" charset="-120"/>
              </a:rPr>
              <a:t>Standard Evaluation Tools</a:t>
            </a:r>
            <a:endParaRPr lang="en-US" sz="1655" dirty="0"/>
          </a:p>
        </p:txBody>
      </p:sp>
      <p:sp>
        <p:nvSpPr>
          <p:cNvPr id="11" name="Text 8"/>
          <p:cNvSpPr/>
          <p:nvPr/>
        </p:nvSpPr>
        <p:spPr>
          <a:xfrm>
            <a:off x="5551051" y="5906095"/>
            <a:ext cx="3526988" cy="672465"/>
          </a:xfrm>
          <a:prstGeom prst="rect">
            <a:avLst/>
          </a:prstGeom>
          <a:noFill/>
          <a:ln/>
        </p:spPr>
        <p:txBody>
          <a:bodyPr wrap="square" rtlCol="0" anchor="t"/>
          <a:lstStyle/>
          <a:p>
            <a:pPr marL="0" indent="0">
              <a:lnSpc>
                <a:spcPts val="2647"/>
              </a:lnSpc>
              <a:buNone/>
            </a:pPr>
            <a:r>
              <a:rPr lang="en-US" sz="1655" dirty="0">
                <a:solidFill>
                  <a:srgbClr val="D9E1FF"/>
                </a:solidFill>
                <a:latin typeface="Arimo" pitchFamily="34" charset="0"/>
                <a:ea typeface="Arimo" pitchFamily="34" charset="-122"/>
                <a:cs typeface="Arimo" pitchFamily="34" charset="-120"/>
              </a:rPr>
              <a:t>Limited in capturing nuanced student interactions.</a:t>
            </a:r>
            <a:endParaRPr lang="en-US" sz="1655" dirty="0"/>
          </a:p>
        </p:txBody>
      </p:sp>
      <p:sp>
        <p:nvSpPr>
          <p:cNvPr id="12" name="Text 9"/>
          <p:cNvSpPr/>
          <p:nvPr/>
        </p:nvSpPr>
        <p:spPr>
          <a:xfrm>
            <a:off x="9505712" y="5906095"/>
            <a:ext cx="3530798" cy="672465"/>
          </a:xfrm>
          <a:prstGeom prst="rect">
            <a:avLst/>
          </a:prstGeom>
          <a:noFill/>
          <a:ln/>
        </p:spPr>
        <p:txBody>
          <a:bodyPr wrap="square" rtlCol="0" anchor="t"/>
          <a:lstStyle/>
          <a:p>
            <a:pPr marL="0" indent="0">
              <a:lnSpc>
                <a:spcPts val="2647"/>
              </a:lnSpc>
              <a:buNone/>
            </a:pPr>
            <a:r>
              <a:rPr lang="en-US" sz="1655" dirty="0">
                <a:solidFill>
                  <a:srgbClr val="D9E1FF"/>
                </a:solidFill>
                <a:latin typeface="Arimo" pitchFamily="34" charset="0"/>
                <a:ea typeface="Arimo" pitchFamily="34" charset="-122"/>
                <a:cs typeface="Arimo" pitchFamily="34" charset="-120"/>
              </a:rPr>
              <a:t>May not provide in-depth comprehension analysis.</a:t>
            </a:r>
            <a:endParaRPr lang="en-US" sz="1655" dirty="0"/>
          </a:p>
        </p:txBody>
      </p:sp>
      <p:sp>
        <p:nvSpPr>
          <p:cNvPr id="13" name="Text 10"/>
          <p:cNvSpPr/>
          <p:nvPr/>
        </p:nvSpPr>
        <p:spPr>
          <a:xfrm>
            <a:off x="1592580" y="6845737"/>
            <a:ext cx="3530798" cy="336233"/>
          </a:xfrm>
          <a:prstGeom prst="rect">
            <a:avLst/>
          </a:prstGeom>
          <a:noFill/>
          <a:ln/>
        </p:spPr>
        <p:txBody>
          <a:bodyPr wrap="none" rtlCol="0" anchor="t"/>
          <a:lstStyle/>
          <a:p>
            <a:pPr marL="0" indent="0">
              <a:lnSpc>
                <a:spcPts val="2647"/>
              </a:lnSpc>
              <a:buNone/>
            </a:pPr>
            <a:r>
              <a:rPr lang="en-US" sz="1655" dirty="0">
                <a:solidFill>
                  <a:srgbClr val="D9E1FF"/>
                </a:solidFill>
                <a:latin typeface="Arimo" pitchFamily="34" charset="0"/>
                <a:ea typeface="Arimo" pitchFamily="34" charset="-122"/>
                <a:cs typeface="Arimo" pitchFamily="34" charset="-120"/>
              </a:rPr>
              <a:t>Other AI Solutions</a:t>
            </a:r>
            <a:endParaRPr lang="en-US" sz="1655" dirty="0"/>
          </a:p>
        </p:txBody>
      </p:sp>
      <p:sp>
        <p:nvSpPr>
          <p:cNvPr id="14" name="Text 11"/>
          <p:cNvSpPr/>
          <p:nvPr/>
        </p:nvSpPr>
        <p:spPr>
          <a:xfrm>
            <a:off x="5551051" y="6845737"/>
            <a:ext cx="3526988" cy="672465"/>
          </a:xfrm>
          <a:prstGeom prst="rect">
            <a:avLst/>
          </a:prstGeom>
          <a:noFill/>
          <a:ln/>
        </p:spPr>
        <p:txBody>
          <a:bodyPr wrap="square" rtlCol="0" anchor="t"/>
          <a:lstStyle/>
          <a:p>
            <a:pPr marL="0" indent="0">
              <a:lnSpc>
                <a:spcPts val="2647"/>
              </a:lnSpc>
              <a:buNone/>
            </a:pPr>
            <a:r>
              <a:rPr lang="en-US" sz="1655" dirty="0">
                <a:solidFill>
                  <a:srgbClr val="D9E1FF"/>
                </a:solidFill>
                <a:latin typeface="Arimo" pitchFamily="34" charset="0"/>
                <a:ea typeface="Arimo" pitchFamily="34" charset="-122"/>
                <a:cs typeface="Arimo" pitchFamily="34" charset="-120"/>
              </a:rPr>
              <a:t>Some are not specifically tailored for educational contexts.</a:t>
            </a:r>
            <a:endParaRPr lang="en-US" sz="1655" dirty="0"/>
          </a:p>
        </p:txBody>
      </p:sp>
      <p:sp>
        <p:nvSpPr>
          <p:cNvPr id="15" name="Text 12"/>
          <p:cNvSpPr/>
          <p:nvPr/>
        </p:nvSpPr>
        <p:spPr>
          <a:xfrm>
            <a:off x="9505712" y="6845737"/>
            <a:ext cx="3530798" cy="672465"/>
          </a:xfrm>
          <a:prstGeom prst="rect">
            <a:avLst/>
          </a:prstGeom>
          <a:noFill/>
          <a:ln/>
        </p:spPr>
        <p:txBody>
          <a:bodyPr wrap="square" rtlCol="0" anchor="t"/>
          <a:lstStyle/>
          <a:p>
            <a:pPr marL="0" indent="0">
              <a:lnSpc>
                <a:spcPts val="2647"/>
              </a:lnSpc>
              <a:buNone/>
            </a:pPr>
            <a:r>
              <a:rPr lang="en-US" sz="1655" dirty="0">
                <a:solidFill>
                  <a:srgbClr val="D9E1FF"/>
                </a:solidFill>
                <a:latin typeface="Arimo" pitchFamily="34" charset="0"/>
                <a:ea typeface="Arimo" pitchFamily="34" charset="-122"/>
                <a:cs typeface="Arimo" pitchFamily="34" charset="-120"/>
              </a:rPr>
              <a:t>May lack comprehensive student performance assessment.</a:t>
            </a:r>
            <a:endParaRPr lang="en-US" sz="1655" dirty="0"/>
          </a:p>
        </p:txBody>
      </p:sp>
      <p:pic>
        <p:nvPicPr>
          <p:cNvPr id="16"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1694914"/>
            <a:ext cx="14630400" cy="4839771"/>
          </a:xfrm>
          <a:prstGeom prst="rect">
            <a:avLst/>
          </a:prstGeom>
          <a:solidFill>
            <a:srgbClr val="0C0A33">
              <a:alpha val="80000"/>
            </a:srgbClr>
          </a:solidFill>
          <a:ln/>
        </p:spPr>
      </p:sp>
      <p:sp>
        <p:nvSpPr>
          <p:cNvPr id="6" name="Text 3"/>
          <p:cNvSpPr/>
          <p:nvPr/>
        </p:nvSpPr>
        <p:spPr>
          <a:xfrm>
            <a:off x="2348389" y="3204091"/>
            <a:ext cx="3332917" cy="416481"/>
          </a:xfrm>
          <a:prstGeom prst="rect">
            <a:avLst/>
          </a:prstGeom>
          <a:noFill/>
          <a:ln/>
        </p:spPr>
        <p:txBody>
          <a:bodyPr wrap="none" rtlCol="0" anchor="t"/>
          <a:lstStyle/>
          <a:p>
            <a:pPr marL="0" indent="0">
              <a:lnSpc>
                <a:spcPts val="3281"/>
              </a:lnSpc>
              <a:buNone/>
            </a:pPr>
            <a:r>
              <a:rPr lang="en-US" sz="2624" b="1" dirty="0">
                <a:solidFill>
                  <a:srgbClr val="FFFFFF"/>
                </a:solidFill>
                <a:latin typeface="Syne" pitchFamily="34" charset="0"/>
                <a:ea typeface="Syne" pitchFamily="34" charset="-122"/>
                <a:cs typeface="Syne" pitchFamily="34" charset="-120"/>
              </a:rPr>
              <a:t>Our Target Market</a:t>
            </a:r>
            <a:endParaRPr lang="en-US" sz="2624" dirty="0"/>
          </a:p>
        </p:txBody>
      </p:sp>
      <p:sp>
        <p:nvSpPr>
          <p:cNvPr id="7" name="Text 4"/>
          <p:cNvSpPr/>
          <p:nvPr/>
        </p:nvSpPr>
        <p:spPr>
          <a:xfrm>
            <a:off x="2703790" y="3870484"/>
            <a:ext cx="9578102"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D9E1FF"/>
                </a:solidFill>
                <a:latin typeface="Arimo" pitchFamily="34" charset="0"/>
                <a:ea typeface="Arimo" pitchFamily="34" charset="-122"/>
                <a:cs typeface="Arimo" pitchFamily="34" charset="-120"/>
              </a:rPr>
              <a:t>Educational institutions such as schools, colleges, and learning centers, seeking to enhance their learning experiences through AI-integrated software solutions</a:t>
            </a:r>
            <a:endParaRPr lang="en-US" sz="1750" dirty="0"/>
          </a:p>
        </p:txBody>
      </p:sp>
      <p:sp>
        <p:nvSpPr>
          <p:cNvPr id="8" name="Text 5"/>
          <p:cNvSpPr/>
          <p:nvPr/>
        </p:nvSpPr>
        <p:spPr>
          <a:xfrm>
            <a:off x="2703790" y="4670108"/>
            <a:ext cx="9578102"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9E1FF"/>
                </a:solidFill>
                <a:latin typeface="Arimo" pitchFamily="34" charset="0"/>
                <a:ea typeface="Arimo" pitchFamily="34" charset="-122"/>
                <a:cs typeface="Arimo" pitchFamily="34" charset="-120"/>
              </a:rPr>
              <a:t>An estimated 10,000 institutions in our target market</a:t>
            </a:r>
            <a:endParaRPr lang="en-US" sz="1750" dirty="0"/>
          </a:p>
        </p:txBody>
      </p:sp>
      <p:pic>
        <p:nvPicPr>
          <p:cNvPr id="9"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5" name="Text 2"/>
          <p:cNvSpPr/>
          <p:nvPr/>
        </p:nvSpPr>
        <p:spPr>
          <a:xfrm>
            <a:off x="1041321" y="3673554"/>
            <a:ext cx="5936456" cy="694373"/>
          </a:xfrm>
          <a:prstGeom prst="rect">
            <a:avLst/>
          </a:prstGeom>
          <a:noFill/>
          <a:ln/>
        </p:spPr>
        <p:txBody>
          <a:bodyPr wrap="none" rtlCol="0" anchor="t"/>
          <a:lstStyle/>
          <a:p>
            <a:pPr marL="0" indent="0">
              <a:lnSpc>
                <a:spcPts val="5468"/>
              </a:lnSpc>
              <a:buNone/>
            </a:pPr>
            <a:r>
              <a:rPr lang="en-US" sz="4374" b="1" dirty="0">
                <a:solidFill>
                  <a:srgbClr val="FFFFFF"/>
                </a:solidFill>
                <a:latin typeface="Syne" pitchFamily="34" charset="0"/>
                <a:ea typeface="Syne" pitchFamily="34" charset="-122"/>
                <a:cs typeface="Syne" pitchFamily="34" charset="-120"/>
              </a:rPr>
              <a:t>Revenue Projection</a:t>
            </a:r>
            <a:endParaRPr lang="en-US" sz="4374" dirty="0"/>
          </a:p>
        </p:txBody>
      </p:sp>
      <p:sp>
        <p:nvSpPr>
          <p:cNvPr id="6" name="Text 3"/>
          <p:cNvSpPr/>
          <p:nvPr/>
        </p:nvSpPr>
        <p:spPr>
          <a:xfrm>
            <a:off x="1041321" y="4701183"/>
            <a:ext cx="12547640" cy="710803"/>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Assuming an initial adoption rate of 5% and an annual subscription fee of $1,000 per institution, we anticipate reaching 500 institutions in the first year, resulting in potential revenue of $500,000. </a:t>
            </a:r>
            <a:endParaRPr lang="en-US" sz="1750" dirty="0"/>
          </a:p>
        </p:txBody>
      </p:sp>
      <p:sp>
        <p:nvSpPr>
          <p:cNvPr id="7" name="Text 4"/>
          <p:cNvSpPr/>
          <p:nvPr/>
        </p:nvSpPr>
        <p:spPr>
          <a:xfrm>
            <a:off x="1041321" y="5661898"/>
            <a:ext cx="12547640" cy="710803"/>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As the adoption rate grows by 10% annually, we project revenue to increase accordingly, potentially reaching $731,000 by the fifth year. </a:t>
            </a:r>
            <a:endParaRPr lang="en-US" sz="1750" dirty="0"/>
          </a:p>
        </p:txBody>
      </p:sp>
      <p:sp>
        <p:nvSpPr>
          <p:cNvPr id="8" name="Text 5"/>
          <p:cNvSpPr/>
          <p:nvPr/>
        </p:nvSpPr>
        <p:spPr>
          <a:xfrm>
            <a:off x="1041321" y="6622613"/>
            <a:ext cx="12547640" cy="710803"/>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However, actual revenue may vary based on market conditions, competitive landscape, and the effectiveness of our marketing and sales strategies.</a:t>
            </a:r>
            <a:endParaRPr lang="en-US" sz="1750" dirty="0"/>
          </a:p>
        </p:txBody>
      </p:sp>
      <p:pic>
        <p:nvPicPr>
          <p:cNvPr id="9"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TotalTime>
  <Words>600</Words>
  <Application>Microsoft Office PowerPoint</Application>
  <PresentationFormat>Custom</PresentationFormat>
  <Paragraphs>67</Paragraphs>
  <Slides>11</Slides>
  <Notes>10</Notes>
  <HiddenSlides>0</HiddenSlides>
  <MMClips>1</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Jiya Shebi</cp:lastModifiedBy>
  <cp:revision>6</cp:revision>
  <dcterms:created xsi:type="dcterms:W3CDTF">2024-03-03T06:59:16Z</dcterms:created>
  <dcterms:modified xsi:type="dcterms:W3CDTF">2024-03-03T07:23:15Z</dcterms:modified>
</cp:coreProperties>
</file>